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4"/>
  </p:notesMasterIdLst>
  <p:sldIdLst>
    <p:sldId id="261" r:id="rId2"/>
    <p:sldId id="258"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99FFCC"/>
    <a:srgbClr val="EC6D81"/>
    <a:srgbClr val="E40081"/>
    <a:srgbClr val="595757"/>
    <a:srgbClr val="35B597"/>
    <a:srgbClr val="231815"/>
    <a:srgbClr val="221814"/>
    <a:srgbClr val="C23C5B"/>
    <a:srgbClr val="751C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69" d="100"/>
          <a:sy n="69" d="100"/>
        </p:scale>
        <p:origin x="666" y="90"/>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69" tIns="45785" rIns="91569" bIns="4578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841" y="0"/>
            <a:ext cx="2949786" cy="498693"/>
          </a:xfrm>
          <a:prstGeom prst="rect">
            <a:avLst/>
          </a:prstGeom>
        </p:spPr>
        <p:txBody>
          <a:bodyPr vert="horz" lIns="91569" tIns="45785" rIns="91569" bIns="45785" rtlCol="0"/>
          <a:lstStyle>
            <a:lvl1pPr algn="r">
              <a:defRPr sz="1100"/>
            </a:lvl1pPr>
          </a:lstStyle>
          <a:p>
            <a:fld id="{70F99883-74AE-4A2C-81B7-5B86A08198C0}" type="datetimeFigureOut">
              <a:rPr kumimoji="1" lang="ja-JP" altLang="en-US" smtClean="0"/>
              <a:t>2023/5/11</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69" tIns="45785" rIns="91569" bIns="4578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69" tIns="45785" rIns="91569" bIns="457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69" tIns="45785" rIns="91569" bIns="4578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8692"/>
          </a:xfrm>
          <a:prstGeom prst="rect">
            <a:avLst/>
          </a:prstGeom>
        </p:spPr>
        <p:txBody>
          <a:bodyPr vert="horz" lIns="91569" tIns="45785" rIns="91569" bIns="4578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5/11/2023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png"/><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image" Target="../media/image1.emf"/><Relationship Id="rId16" Type="http://schemas.openxmlformats.org/officeDocument/2006/relationships/image" Target="../media/image14.png"/><Relationship Id="rId1" Type="http://schemas.openxmlformats.org/officeDocument/2006/relationships/slideLayout" Target="../slideLayouts/slideLayout1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5" Type="http://schemas.openxmlformats.org/officeDocument/2006/relationships/hyperlink" Target="mailto:pedagogy@iwate-u.ac.jp" TargetMode="External"/><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jpeg"/></Relationships>
</file>

<file path=ppt/slides/_rels/slide2.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6.png"/><Relationship Id="rId7" Type="http://schemas.openxmlformats.org/officeDocument/2006/relationships/image" Target="../media/image19.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2.png"/><Relationship Id="rId5" Type="http://schemas.openxmlformats.org/officeDocument/2006/relationships/image" Target="../media/image17.jpeg"/><Relationship Id="rId10" Type="http://schemas.openxmlformats.org/officeDocument/2006/relationships/image" Target="../media/image21.png"/><Relationship Id="rId4" Type="http://schemas.microsoft.com/office/2007/relationships/hdphoto" Target="../media/hdphoto1.wdp"/><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7"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26"/>
            <a:ext cx="7783542" cy="1090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861" y="5967413"/>
            <a:ext cx="6104260" cy="172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981" y="9903312"/>
            <a:ext cx="1429472" cy="26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681" y="8866700"/>
            <a:ext cx="1429472" cy="26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4746" y="7963484"/>
            <a:ext cx="6108319" cy="50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921370" y="7990865"/>
            <a:ext cx="1322798" cy="365036"/>
          </a:xfrm>
          <a:prstGeom prst="rect">
            <a:avLst/>
          </a:prstGeom>
          <a:noFill/>
        </p:spPr>
        <p:txBody>
          <a:bodyPr wrap="none" rtlCol="0">
            <a:spAutoFit/>
          </a:bodyPr>
          <a:lstStyle/>
          <a:p>
            <a:r>
              <a:rPr lang="en-US" altLang="ja-JP" sz="1772" dirty="0">
                <a:solidFill>
                  <a:schemeClr val="bg1"/>
                </a:solidFill>
                <a:latin typeface="HGPSoeiKakugothicUB" pitchFamily="34" charset="-128"/>
                <a:ea typeface="HGPSoeiKakugothicUB" pitchFamily="34" charset="-128"/>
              </a:rPr>
              <a:t>【</a:t>
            </a:r>
            <a:r>
              <a:rPr lang="ja-JP" altLang="en-US" sz="1772" dirty="0">
                <a:solidFill>
                  <a:schemeClr val="bg1"/>
                </a:solidFill>
                <a:latin typeface="HGPSoeiKakugothicUB" pitchFamily="34" charset="-128"/>
                <a:ea typeface="HGPSoeiKakugothicUB" pitchFamily="34" charset="-128"/>
              </a:rPr>
              <a:t>応募締切</a:t>
            </a:r>
            <a:r>
              <a:rPr lang="en-US" altLang="ja-JP" sz="1772" dirty="0">
                <a:solidFill>
                  <a:schemeClr val="bg1"/>
                </a:solidFill>
                <a:latin typeface="HGPSoeiKakugothicUB" pitchFamily="34" charset="-128"/>
                <a:ea typeface="HGPSoeiKakugothicUB" pitchFamily="34" charset="-128"/>
              </a:rPr>
              <a:t>】</a:t>
            </a:r>
            <a:endParaRPr lang="zh-CN" altLang="en-US" sz="1772" dirty="0">
              <a:solidFill>
                <a:schemeClr val="bg1"/>
              </a:solidFill>
              <a:latin typeface="HGPSoeiKakugothicUB" pitchFamily="34" charset="-128"/>
              <a:ea typeface="HGPSoeiKakugothicUB" pitchFamily="34" charset="-128"/>
            </a:endParaRPr>
          </a:p>
        </p:txBody>
      </p:sp>
      <p:pic>
        <p:nvPicPr>
          <p:cNvPr id="1036"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557" y="4576482"/>
            <a:ext cx="55563"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0055" y="4563983"/>
            <a:ext cx="55563"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TextBox 19"/>
          <p:cNvSpPr txBox="1"/>
          <p:nvPr/>
        </p:nvSpPr>
        <p:spPr>
          <a:xfrm>
            <a:off x="953757" y="4523481"/>
            <a:ext cx="1213794" cy="300980"/>
          </a:xfrm>
          <a:prstGeom prst="rect">
            <a:avLst/>
          </a:prstGeom>
          <a:noFill/>
        </p:spPr>
        <p:txBody>
          <a:bodyPr wrap="none" rtlCol="0">
            <a:spAutoFit/>
          </a:bodyPr>
          <a:lstStyle/>
          <a:p>
            <a:r>
              <a:rPr lang="ja-JP" altLang="en-US" sz="1300" b="1" dirty="0">
                <a:solidFill>
                  <a:srgbClr val="35B597"/>
                </a:solidFill>
                <a:latin typeface="+mj-ea"/>
                <a:ea typeface="+mj-ea"/>
              </a:rPr>
              <a:t>対　象</a:t>
            </a:r>
            <a:r>
              <a:rPr lang="en-US" altLang="ja-JP" sz="1356" b="1" dirty="0">
                <a:solidFill>
                  <a:srgbClr val="35B597"/>
                </a:solidFill>
                <a:latin typeface="+mj-ea"/>
                <a:ea typeface="+mj-ea"/>
              </a:rPr>
              <a:t>	</a:t>
            </a:r>
            <a:endParaRPr lang="zh-CN" altLang="en-US" sz="1356" b="1" dirty="0">
              <a:solidFill>
                <a:srgbClr val="35B597"/>
              </a:solidFill>
              <a:latin typeface="+mj-ea"/>
              <a:ea typeface="+mj-ea"/>
            </a:endParaRPr>
          </a:p>
        </p:txBody>
      </p:sp>
      <p:sp>
        <p:nvSpPr>
          <p:cNvPr id="21" name="TextBox 20"/>
          <p:cNvSpPr txBox="1"/>
          <p:nvPr/>
        </p:nvSpPr>
        <p:spPr>
          <a:xfrm>
            <a:off x="1720630" y="4526472"/>
            <a:ext cx="2669904" cy="303096"/>
          </a:xfrm>
          <a:prstGeom prst="rect">
            <a:avLst/>
          </a:prstGeom>
          <a:noFill/>
        </p:spPr>
        <p:txBody>
          <a:bodyPr wrap="square" rtlCol="0">
            <a:spAutoFit/>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小学生　</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人程度（</a:t>
            </a:r>
            <a:r>
              <a:rPr kumimoji="1" lang="en-US" altLang="ja-JP" sz="1100" dirty="0">
                <a:latin typeface="BIZ UDPゴシック" panose="020B0400000000000000" pitchFamily="50" charset="-128"/>
                <a:ea typeface="BIZ UDPゴシック" panose="020B0400000000000000" pitchFamily="50" charset="-128"/>
              </a:rPr>
              <a:t>4</a:t>
            </a:r>
            <a:r>
              <a:rPr kumimoji="1" lang="ja-JP" altLang="en-US" sz="1100" dirty="0">
                <a:latin typeface="BIZ UDPゴシック" panose="020B0400000000000000" pitchFamily="50" charset="-128"/>
                <a:ea typeface="BIZ UDPゴシック" panose="020B0400000000000000" pitchFamily="50" charset="-128"/>
              </a:rPr>
              <a:t>年生から６年生）</a:t>
            </a:r>
            <a:endParaRPr lang="en-US" altLang="ja-JP" sz="1100" dirty="0">
              <a:latin typeface="BIZ UDPゴシック" panose="020B0400000000000000" pitchFamily="50" charset="-128"/>
              <a:ea typeface="BIZ UDPゴシック" panose="020B0400000000000000" pitchFamily="50" charset="-128"/>
            </a:endParaRPr>
          </a:p>
        </p:txBody>
      </p:sp>
      <p:sp>
        <p:nvSpPr>
          <p:cNvPr id="22" name="TextBox 21"/>
          <p:cNvSpPr txBox="1"/>
          <p:nvPr/>
        </p:nvSpPr>
        <p:spPr>
          <a:xfrm>
            <a:off x="1743866" y="5030874"/>
            <a:ext cx="5330305" cy="261610"/>
          </a:xfrm>
          <a:prstGeom prst="rect">
            <a:avLst/>
          </a:prstGeom>
          <a:noFill/>
        </p:spPr>
        <p:txBody>
          <a:bodyPr wrap="none" rtlCol="0">
            <a:spAutoFit/>
          </a:bodyPr>
          <a:lstStyle/>
          <a:p>
            <a:r>
              <a:rPr lang="ja-JP" altLang="en-US" sz="1100" dirty="0">
                <a:latin typeface="BIZ UDPゴシック" panose="020B0400000000000000" pitchFamily="50" charset="-128"/>
                <a:ea typeface="BIZ UDPゴシック" panose="020B0400000000000000" pitchFamily="50" charset="-128"/>
              </a:rPr>
              <a:t>岩手大学第二体育館　</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階　トレーニングルーム</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裏面に地図あります）</a:t>
            </a:r>
            <a:r>
              <a:rPr lang="en-US" altLang="ja-JP" sz="1100" dirty="0">
                <a:latin typeface="BIZ UDPゴシック" panose="020B0400000000000000" pitchFamily="50" charset="-128"/>
                <a:ea typeface="BIZ UDPゴシック" panose="020B0400000000000000" pitchFamily="50" charset="-128"/>
              </a:rPr>
              <a:t>	</a:t>
            </a:r>
            <a:endParaRPr lang="zh-CN" altLang="en-US" sz="1100" dirty="0">
              <a:latin typeface="BIZ UDPゴシック" panose="020B0400000000000000" pitchFamily="50" charset="-128"/>
              <a:ea typeface="BIZ UDPゴシック" panose="020B0400000000000000" pitchFamily="50" charset="-128"/>
            </a:endParaRPr>
          </a:p>
        </p:txBody>
      </p:sp>
      <p:pic>
        <p:nvPicPr>
          <p:cNvPr id="51"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3338" y="5043617"/>
            <a:ext cx="55563"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7206" y="5018748"/>
            <a:ext cx="55563"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TextBox 52"/>
          <p:cNvSpPr txBox="1"/>
          <p:nvPr/>
        </p:nvSpPr>
        <p:spPr>
          <a:xfrm>
            <a:off x="916789" y="5008845"/>
            <a:ext cx="617477" cy="300980"/>
          </a:xfrm>
          <a:prstGeom prst="rect">
            <a:avLst/>
          </a:prstGeom>
          <a:noFill/>
        </p:spPr>
        <p:txBody>
          <a:bodyPr wrap="none" rtlCol="0">
            <a:spAutoFit/>
          </a:bodyPr>
          <a:lstStyle/>
          <a:p>
            <a:r>
              <a:rPr lang="zh-CN" altLang="en-US" sz="1300" b="1" dirty="0">
                <a:solidFill>
                  <a:srgbClr val="35B597"/>
                </a:solidFill>
                <a:latin typeface="+mj-ea"/>
                <a:ea typeface="+mj-ea"/>
              </a:rPr>
              <a:t>会 場</a:t>
            </a:r>
          </a:p>
        </p:txBody>
      </p:sp>
      <p:pic>
        <p:nvPicPr>
          <p:cNvPr id="54"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2037" y="5451692"/>
            <a:ext cx="55563"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7205" y="5449507"/>
            <a:ext cx="55563"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 name="TextBox 55"/>
          <p:cNvSpPr txBox="1"/>
          <p:nvPr/>
        </p:nvSpPr>
        <p:spPr>
          <a:xfrm>
            <a:off x="911120" y="5426559"/>
            <a:ext cx="723275" cy="307777"/>
          </a:xfrm>
          <a:prstGeom prst="rect">
            <a:avLst/>
          </a:prstGeom>
          <a:noFill/>
        </p:spPr>
        <p:txBody>
          <a:bodyPr wrap="none" rtlCol="0">
            <a:spAutoFit/>
          </a:bodyPr>
          <a:lstStyle/>
          <a:p>
            <a:r>
              <a:rPr lang="ja-JP" altLang="en-US" sz="1400" b="1" dirty="0">
                <a:solidFill>
                  <a:srgbClr val="35B597"/>
                </a:solidFill>
                <a:latin typeface="+mj-ea"/>
                <a:ea typeface="+mj-ea"/>
              </a:rPr>
              <a:t>受講料</a:t>
            </a:r>
            <a:endParaRPr lang="zh-CN" altLang="en-US" sz="1400" b="1" dirty="0">
              <a:solidFill>
                <a:srgbClr val="35B597"/>
              </a:solidFill>
              <a:latin typeface="+mj-ea"/>
              <a:ea typeface="+mj-ea"/>
            </a:endParaRPr>
          </a:p>
        </p:txBody>
      </p:sp>
      <p:pic>
        <p:nvPicPr>
          <p:cNvPr id="1040"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88958" y="6353175"/>
            <a:ext cx="142757"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82916" y="6353175"/>
            <a:ext cx="142757"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91335" y="6565900"/>
            <a:ext cx="2070100" cy="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1109969" y="6155963"/>
            <a:ext cx="2547464" cy="1603452"/>
          </a:xfrm>
          <a:prstGeom prst="rect">
            <a:avLst/>
          </a:prstGeom>
          <a:noFill/>
        </p:spPr>
        <p:txBody>
          <a:bodyPr wrap="square" rtlCol="0">
            <a:spAutoFit/>
          </a:bodyPr>
          <a:lstStyle/>
          <a:p>
            <a:pPr>
              <a:lnSpc>
                <a:spcPts val="3100"/>
              </a:lnSpc>
            </a:pPr>
            <a:r>
              <a:rPr lang="ja-JP" altLang="en-US"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運動ができる服装</a:t>
            </a:r>
            <a:endParaRPr lang="ja-JP" altLang="en-US" sz="1100" dirty="0">
              <a:latin typeface="BIZ UDPゴシック" panose="020B0400000000000000" pitchFamily="50" charset="-128"/>
              <a:ea typeface="BIZ UDPゴシック" panose="020B0400000000000000" pitchFamily="50" charset="-128"/>
            </a:endParaRPr>
          </a:p>
          <a:p>
            <a:pPr>
              <a:lnSpc>
                <a:spcPts val="3100"/>
              </a:lnSpc>
            </a:pPr>
            <a:r>
              <a:rPr lang="ja-JP" altLang="en-US"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ビニール袋（外用シューズ入れ）</a:t>
            </a:r>
            <a:endParaRPr lang="ja-JP" altLang="en-US" sz="1100" dirty="0">
              <a:latin typeface="BIZ UDPゴシック" panose="020B0400000000000000" pitchFamily="50" charset="-128"/>
              <a:ea typeface="BIZ UDPゴシック" panose="020B0400000000000000" pitchFamily="50" charset="-128"/>
            </a:endParaRPr>
          </a:p>
          <a:p>
            <a:pPr>
              <a:lnSpc>
                <a:spcPts val="3100"/>
              </a:lnSpc>
            </a:pPr>
            <a:r>
              <a:rPr lang="ja-JP" altLang="en-US" sz="1100" dirty="0">
                <a:latin typeface="BIZ UDPゴシック" panose="020B0400000000000000" pitchFamily="50" charset="-128"/>
                <a:ea typeface="BIZ UDPゴシック" panose="020B0400000000000000" pitchFamily="50" charset="-128"/>
              </a:rPr>
              <a:t>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大きめのバスタオル</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a:lnSpc>
                <a:spcPts val="3100"/>
              </a:lnSpc>
            </a:pPr>
            <a:r>
              <a:rPr lang="ja-JP" altLang="en-US" sz="1100" dirty="0">
                <a:solidFill>
                  <a:prstClr val="black"/>
                </a:solidFill>
                <a:latin typeface="BIZ UDPゴシック" panose="020B0400000000000000" pitchFamily="50" charset="-128"/>
                <a:ea typeface="BIZ UDPゴシック" panose="020B0400000000000000" pitchFamily="50" charset="-128"/>
              </a:rPr>
              <a:t>　</a:t>
            </a:r>
            <a:endParaRPr lang="zh-CN" altLang="en-US" sz="1100" dirty="0">
              <a:latin typeface="BIZ UDPゴシック" panose="020B0400000000000000" pitchFamily="50" charset="-128"/>
              <a:ea typeface="BIZ UDPゴシック" panose="020B0400000000000000" pitchFamily="50" charset="-128"/>
            </a:endParaRPr>
          </a:p>
        </p:txBody>
      </p:sp>
      <p:pic>
        <p:nvPicPr>
          <p:cNvPr id="62"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91335" y="6979626"/>
            <a:ext cx="2070100" cy="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91335" y="7379676"/>
            <a:ext cx="2070100" cy="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5"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1835" y="6554787"/>
            <a:ext cx="2070100" cy="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1835" y="6987563"/>
            <a:ext cx="2070100" cy="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1835" y="7381263"/>
            <a:ext cx="2070100" cy="1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TextBox 72"/>
          <p:cNvSpPr txBox="1"/>
          <p:nvPr/>
        </p:nvSpPr>
        <p:spPr>
          <a:xfrm>
            <a:off x="3580450" y="6144028"/>
            <a:ext cx="2179472" cy="1205908"/>
          </a:xfrm>
          <a:prstGeom prst="rect">
            <a:avLst/>
          </a:prstGeom>
          <a:noFill/>
        </p:spPr>
        <p:txBody>
          <a:bodyPr wrap="square" rtlCol="0">
            <a:spAutoFit/>
          </a:bodyPr>
          <a:lstStyle/>
          <a:p>
            <a:pPr>
              <a:lnSpc>
                <a:spcPts val="3100"/>
              </a:lnSpc>
            </a:pPr>
            <a:r>
              <a:rPr lang="ja-JP" altLang="en-US" sz="1100" dirty="0">
                <a:latin typeface="BIZ UDPゴシック" panose="020B0400000000000000" pitchFamily="50" charset="-128"/>
                <a:ea typeface="BIZ UDPゴシック" panose="020B0400000000000000" pitchFamily="50" charset="-128"/>
              </a:rPr>
              <a:t>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体育館シューズ</a:t>
            </a:r>
            <a:endParaRPr lang="ja-JP" altLang="en-US" sz="1100" dirty="0">
              <a:latin typeface="BIZ UDPゴシック" panose="020B0400000000000000" pitchFamily="50" charset="-128"/>
              <a:ea typeface="BIZ UDPゴシック" panose="020B0400000000000000" pitchFamily="50" charset="-128"/>
            </a:endParaRPr>
          </a:p>
          <a:p>
            <a:pPr>
              <a:lnSpc>
                <a:spcPts val="3100"/>
              </a:lnSpc>
            </a:pPr>
            <a:r>
              <a:rPr lang="ja-JP" altLang="en-US" sz="1100" dirty="0">
                <a:latin typeface="BIZ UDPゴシック" panose="020B0400000000000000" pitchFamily="50" charset="-128"/>
                <a:ea typeface="BIZ UDPゴシック" panose="020B0400000000000000" pitchFamily="50" charset="-128"/>
              </a:rPr>
              <a:t>　飲み物</a:t>
            </a:r>
          </a:p>
          <a:p>
            <a:pPr>
              <a:lnSpc>
                <a:spcPts val="3100"/>
              </a:lnSpc>
            </a:pPr>
            <a:r>
              <a:rPr lang="ja-JP" altLang="en-US" sz="1100" noProof="0" dirty="0">
                <a:latin typeface="BIZ UDPゴシック" panose="020B0400000000000000" pitchFamily="50" charset="-128"/>
                <a:ea typeface="BIZ UDPゴシック" panose="020B0400000000000000" pitchFamily="50" charset="-128"/>
              </a:rPr>
              <a:t>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筆記用具</a:t>
            </a:r>
            <a:endParaRPr lang="zh-CN" altLang="en-US" sz="1100" dirty="0">
              <a:latin typeface="BIZ UDPゴシック" panose="020B0400000000000000" pitchFamily="50" charset="-128"/>
              <a:ea typeface="BIZ UDPゴシック" panose="020B0400000000000000" pitchFamily="50" charset="-128"/>
            </a:endParaRPr>
          </a:p>
        </p:txBody>
      </p:sp>
      <p:pic>
        <p:nvPicPr>
          <p:cNvPr id="1049" name="Picture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56398" y="9236393"/>
            <a:ext cx="936000" cy="1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 name="Picture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56398" y="9937433"/>
            <a:ext cx="936000" cy="1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782980" y="9214792"/>
            <a:ext cx="1544012" cy="646331"/>
          </a:xfrm>
          <a:prstGeom prst="rect">
            <a:avLst/>
          </a:prstGeom>
          <a:noFill/>
        </p:spPr>
        <p:txBody>
          <a:bodyPr wrap="none" rtlCol="0">
            <a:spAutoFit/>
          </a:bodyPr>
          <a:lstStyle/>
          <a:p>
            <a:r>
              <a:rPr lang="ja-JP" altLang="en-US" sz="1800" b="1" dirty="0">
                <a:solidFill>
                  <a:srgbClr val="35B597"/>
                </a:solidFill>
              </a:rPr>
              <a:t>お申込み</a:t>
            </a:r>
          </a:p>
          <a:p>
            <a:r>
              <a:rPr lang="ja-JP" altLang="en-US" sz="1800" b="1" dirty="0">
                <a:solidFill>
                  <a:srgbClr val="35B597"/>
                </a:solidFill>
              </a:rPr>
              <a:t>お問い合わせ</a:t>
            </a:r>
            <a:endParaRPr lang="zh-CN" altLang="en-US" sz="1800" b="1" dirty="0">
              <a:solidFill>
                <a:srgbClr val="35B597"/>
              </a:solidFill>
            </a:endParaRPr>
          </a:p>
        </p:txBody>
      </p:sp>
      <p:sp>
        <p:nvSpPr>
          <p:cNvPr id="4" name="Rectangle 3"/>
          <p:cNvSpPr/>
          <p:nvPr/>
        </p:nvSpPr>
        <p:spPr>
          <a:xfrm>
            <a:off x="1807105" y="631291"/>
            <a:ext cx="4719742" cy="584775"/>
          </a:xfrm>
          <a:prstGeom prst="rect">
            <a:avLst/>
          </a:prstGeom>
          <a:noFill/>
        </p:spPr>
        <p:txBody>
          <a:bodyPr wrap="square" lIns="91440" tIns="45720" rIns="91440" bIns="45720">
            <a:spAutoFit/>
          </a:bodyPr>
          <a:lstStyle/>
          <a:p>
            <a:pPr algn="ctr"/>
            <a:r>
              <a:rPr lang="ja-JP" altLang="en-US" sz="3200" b="1" dirty="0">
                <a:ln w="19050">
                  <a:solidFill>
                    <a:schemeClr val="tx2">
                      <a:tint val="1000"/>
                    </a:schemeClr>
                  </a:solidFill>
                  <a:prstDash val="solid"/>
                </a:ln>
                <a:solidFill>
                  <a:srgbClr val="EC6D81"/>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少年少女のための</a:t>
            </a:r>
            <a:r>
              <a:rPr lang="en-US" altLang="ja-JP" sz="3200" b="1" dirty="0">
                <a:ln w="19050">
                  <a:solidFill>
                    <a:schemeClr val="tx2">
                      <a:tint val="1000"/>
                    </a:schemeClr>
                  </a:solidFill>
                  <a:prstDash val="solid"/>
                </a:ln>
                <a:solidFill>
                  <a:srgbClr val="EC6D81"/>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	</a:t>
            </a:r>
            <a:endParaRPr lang="ja-JP" altLang="en-US" sz="3200" b="1" dirty="0">
              <a:ln w="19050">
                <a:solidFill>
                  <a:schemeClr val="tx2">
                    <a:tint val="1000"/>
                  </a:schemeClr>
                </a:solidFill>
                <a:prstDash val="solid"/>
              </a:ln>
              <a:solidFill>
                <a:srgbClr val="EC6D81"/>
              </a:solidFill>
              <a:effectLst>
                <a:outerShdw blurRad="50000" dist="50800" dir="7500000" algn="tl">
                  <a:srgbClr val="000000">
                    <a:shade val="5000"/>
                    <a:alpha val="35000"/>
                  </a:srgbClr>
                </a:outerShdw>
              </a:effectLst>
              <a:latin typeface="HGPSoeiKakugothicUB" pitchFamily="34" charset="-128"/>
              <a:ea typeface="HGPSoeiKakugothicUB" pitchFamily="34" charset="-128"/>
            </a:endParaRPr>
          </a:p>
        </p:txBody>
      </p:sp>
      <p:sp>
        <p:nvSpPr>
          <p:cNvPr id="2" name="テキスト ボックス 1">
            <a:extLst>
              <a:ext uri="{FF2B5EF4-FFF2-40B4-BE49-F238E27FC236}">
                <a16:creationId xmlns:a16="http://schemas.microsoft.com/office/drawing/2014/main" id="{8BF625B9-201D-FA95-6CCC-3874AC008FE4}"/>
              </a:ext>
            </a:extLst>
          </p:cNvPr>
          <p:cNvSpPr txBox="1"/>
          <p:nvPr/>
        </p:nvSpPr>
        <p:spPr>
          <a:xfrm>
            <a:off x="2383701" y="281848"/>
            <a:ext cx="3129498" cy="338554"/>
          </a:xfrm>
          <a:prstGeom prst="rect">
            <a:avLst/>
          </a:prstGeom>
          <a:noFill/>
        </p:spPr>
        <p:txBody>
          <a:bodyPr wrap="square" rtlCol="0">
            <a:spAutoFit/>
          </a:bodyPr>
          <a:lstStyle/>
          <a:p>
            <a:pPr defTabSz="457200"/>
            <a:r>
              <a:rPr lang="ja-JP" altLang="en-US" sz="1600" b="1" dirty="0">
                <a:solidFill>
                  <a:prstClr val="black"/>
                </a:solidFill>
                <a:latin typeface="HG丸ｺﾞｼｯｸM-PRO" panose="020F0600000000000000" pitchFamily="50" charset="-128"/>
                <a:ea typeface="HG丸ｺﾞｼｯｸM-PRO" panose="020F0600000000000000" pitchFamily="50" charset="-128"/>
              </a:rPr>
              <a:t>令和</a:t>
            </a:r>
            <a:r>
              <a:rPr lang="en-US" altLang="ja-JP" sz="1600" b="1" dirty="0">
                <a:solidFill>
                  <a:prstClr val="black"/>
                </a:solidFill>
                <a:latin typeface="HG丸ｺﾞｼｯｸM-PRO" panose="020F0600000000000000" pitchFamily="50" charset="-128"/>
                <a:ea typeface="HG丸ｺﾞｼｯｸM-PRO" panose="020F0600000000000000" pitchFamily="50" charset="-128"/>
              </a:rPr>
              <a:t>5</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年度岩手大学公開講座</a:t>
            </a:r>
          </a:p>
        </p:txBody>
      </p:sp>
      <p:sp>
        <p:nvSpPr>
          <p:cNvPr id="3" name="星: 8 pt 2">
            <a:extLst>
              <a:ext uri="{FF2B5EF4-FFF2-40B4-BE49-F238E27FC236}">
                <a16:creationId xmlns:a16="http://schemas.microsoft.com/office/drawing/2014/main" id="{BA2D7B9C-DF4D-6D64-6C26-ADDCD6E77890}"/>
              </a:ext>
            </a:extLst>
          </p:cNvPr>
          <p:cNvSpPr/>
          <p:nvPr/>
        </p:nvSpPr>
        <p:spPr>
          <a:xfrm>
            <a:off x="278295" y="299675"/>
            <a:ext cx="1185319" cy="1079922"/>
          </a:xfrm>
          <a:prstGeom prst="star8">
            <a:avLst/>
          </a:prstGeom>
          <a:solidFill>
            <a:srgbClr val="EC6D81"/>
          </a:solidFill>
          <a:ln>
            <a:solidFill>
              <a:srgbClr val="E400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latin typeface="BIZ UDPゴシック" panose="020B0400000000000000" pitchFamily="50" charset="-128"/>
                <a:ea typeface="BIZ UDPゴシック" panose="020B0400000000000000" pitchFamily="50" charset="-128"/>
              </a:rPr>
              <a:t>第</a:t>
            </a:r>
            <a:r>
              <a:rPr lang="en-US" altLang="ja-JP" sz="1800" b="1" dirty="0">
                <a:latin typeface="BIZ UDPゴシック" panose="020B0400000000000000" pitchFamily="50" charset="-128"/>
                <a:ea typeface="BIZ UDPゴシック" panose="020B0400000000000000" pitchFamily="50" charset="-128"/>
              </a:rPr>
              <a:t>1</a:t>
            </a:r>
            <a:r>
              <a:rPr lang="ja-JP" altLang="en-US" sz="1800" b="1" dirty="0">
                <a:latin typeface="BIZ UDPゴシック" panose="020B0400000000000000" pitchFamily="50" charset="-128"/>
                <a:ea typeface="BIZ UDPゴシック" panose="020B0400000000000000" pitchFamily="50" charset="-128"/>
              </a:rPr>
              <a:t>回</a:t>
            </a:r>
            <a:endParaRPr lang="en-US" altLang="ja-JP" sz="1800" b="1" dirty="0">
              <a:latin typeface="BIZ UDPゴシック" panose="020B0400000000000000" pitchFamily="50" charset="-128"/>
              <a:ea typeface="BIZ UDPゴシック" panose="020B0400000000000000" pitchFamily="50" charset="-128"/>
            </a:endParaRPr>
          </a:p>
        </p:txBody>
      </p:sp>
      <p:sp>
        <p:nvSpPr>
          <p:cNvPr id="5" name="Rectangle 3">
            <a:extLst>
              <a:ext uri="{FF2B5EF4-FFF2-40B4-BE49-F238E27FC236}">
                <a16:creationId xmlns:a16="http://schemas.microsoft.com/office/drawing/2014/main" id="{ED6CEDEC-545D-A8F9-14A5-04EFD7F7CDF9}"/>
              </a:ext>
            </a:extLst>
          </p:cNvPr>
          <p:cNvSpPr/>
          <p:nvPr/>
        </p:nvSpPr>
        <p:spPr>
          <a:xfrm>
            <a:off x="994984" y="1138771"/>
            <a:ext cx="5898081" cy="1415772"/>
          </a:xfrm>
          <a:prstGeom prst="rect">
            <a:avLst/>
          </a:prstGeom>
          <a:noFill/>
        </p:spPr>
        <p:txBody>
          <a:bodyPr wrap="square" lIns="91440" tIns="45720" rIns="91440" bIns="45720">
            <a:spAutoFit/>
          </a:bodyPr>
          <a:lstStyle/>
          <a:p>
            <a:pPr algn="ctr"/>
            <a:r>
              <a:rPr lang="ja-JP" altLang="en-US" sz="5400" b="1" dirty="0">
                <a:ln w="19050">
                  <a:solidFill>
                    <a:schemeClr val="tx2">
                      <a:tint val="1000"/>
                    </a:schemeClr>
                  </a:solidFill>
                  <a:prstDash val="solid"/>
                </a:ln>
                <a:solidFill>
                  <a:srgbClr val="EC6D81"/>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運動能力向上教室</a:t>
            </a:r>
            <a:r>
              <a:rPr lang="en-US" altLang="ja-JP" sz="3200" b="1" dirty="0">
                <a:ln w="19050">
                  <a:solidFill>
                    <a:schemeClr val="tx2">
                      <a:tint val="1000"/>
                    </a:schemeClr>
                  </a:solidFill>
                  <a:prstDash val="solid"/>
                </a:ln>
                <a:solidFill>
                  <a:srgbClr val="EC6D81"/>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	</a:t>
            </a:r>
            <a:endParaRPr lang="ja-JP" altLang="en-US" sz="3200" b="1" dirty="0">
              <a:ln w="19050">
                <a:solidFill>
                  <a:schemeClr val="tx2">
                    <a:tint val="1000"/>
                  </a:schemeClr>
                </a:solidFill>
                <a:prstDash val="solid"/>
              </a:ln>
              <a:solidFill>
                <a:srgbClr val="EC6D81"/>
              </a:solidFill>
              <a:effectLst>
                <a:outerShdw blurRad="50000" dist="50800" dir="7500000" algn="tl">
                  <a:srgbClr val="000000">
                    <a:shade val="5000"/>
                    <a:alpha val="35000"/>
                  </a:srgbClr>
                </a:outerShdw>
              </a:effectLst>
              <a:latin typeface="HGPSoeiKakugothicUB" pitchFamily="34" charset="-128"/>
              <a:ea typeface="HGPSoeiKakugothicUB" pitchFamily="34" charset="-128"/>
            </a:endParaRPr>
          </a:p>
        </p:txBody>
      </p:sp>
      <p:sp>
        <p:nvSpPr>
          <p:cNvPr id="9" name="テキスト ボックス 8">
            <a:extLst>
              <a:ext uri="{FF2B5EF4-FFF2-40B4-BE49-F238E27FC236}">
                <a16:creationId xmlns:a16="http://schemas.microsoft.com/office/drawing/2014/main" id="{B8E22E4F-C486-320C-70F4-0E4F9CF557D7}"/>
              </a:ext>
            </a:extLst>
          </p:cNvPr>
          <p:cNvSpPr txBox="1"/>
          <p:nvPr/>
        </p:nvSpPr>
        <p:spPr>
          <a:xfrm>
            <a:off x="869723" y="3217651"/>
            <a:ext cx="2697035" cy="1077218"/>
          </a:xfrm>
          <a:prstGeom prst="rect">
            <a:avLst/>
          </a:prstGeom>
          <a:noFill/>
        </p:spPr>
        <p:txBody>
          <a:bodyPr wrap="square">
            <a:spAutoFit/>
          </a:bodyPr>
          <a:lstStyle/>
          <a:p>
            <a:r>
              <a:rPr lang="en-US" altLang="ja-JP" sz="4000" b="1" dirty="0">
                <a:latin typeface="HGP創英角ｺﾞｼｯｸUB" panose="020B0900000000000000" pitchFamily="50" charset="-128"/>
                <a:ea typeface="HGP創英角ｺﾞｼｯｸUB" panose="020B0900000000000000" pitchFamily="50" charset="-128"/>
              </a:rPr>
              <a:t>5</a:t>
            </a:r>
            <a:r>
              <a:rPr kumimoji="1" lang="ja-JP" altLang="en-US" sz="2000" b="1" dirty="0">
                <a:latin typeface="HG丸ｺﾞｼｯｸM-PRO" panose="020F0600000000000000" pitchFamily="50" charset="-128"/>
                <a:ea typeface="HG丸ｺﾞｼｯｸM-PRO" panose="020F0600000000000000" pitchFamily="50" charset="-128"/>
              </a:rPr>
              <a:t>月</a:t>
            </a:r>
            <a:r>
              <a:rPr lang="en-US" altLang="ja-JP" sz="4000" b="1" dirty="0">
                <a:latin typeface="HGP創英角ｺﾞｼｯｸUB" panose="020B0900000000000000" pitchFamily="50" charset="-128"/>
                <a:ea typeface="HGP創英角ｺﾞｼｯｸUB" panose="020B0900000000000000" pitchFamily="50" charset="-128"/>
              </a:rPr>
              <a:t>13</a:t>
            </a:r>
            <a:r>
              <a:rPr kumimoji="1" lang="ja-JP" altLang="en-US" sz="2000" b="1" dirty="0">
                <a:latin typeface="HG丸ｺﾞｼｯｸM-PRO" panose="020F0600000000000000" pitchFamily="50" charset="-128"/>
                <a:ea typeface="HG丸ｺﾞｼｯｸM-PRO" panose="020F0600000000000000" pitchFamily="50" charset="-128"/>
              </a:rPr>
              <a:t>日（土）</a:t>
            </a:r>
            <a:endParaRPr kumimoji="1" lang="en-US" altLang="ja-JP" sz="2000" b="1" dirty="0">
              <a:latin typeface="HG丸ｺﾞｼｯｸM-PRO" panose="020F0600000000000000" pitchFamily="50" charset="-128"/>
              <a:ea typeface="HG丸ｺﾞｼｯｸM-PRO" panose="020F0600000000000000" pitchFamily="50" charset="-128"/>
            </a:endParaRPr>
          </a:p>
          <a:p>
            <a:r>
              <a:rPr kumimoji="1" lang="en-US" altLang="ja-JP" sz="2400" b="1" dirty="0">
                <a:latin typeface="HGP創英角ｺﾞｼｯｸUB" panose="020B0900000000000000" pitchFamily="50" charset="-128"/>
                <a:ea typeface="HGP創英角ｺﾞｼｯｸUB" panose="020B0900000000000000" pitchFamily="50" charset="-128"/>
              </a:rPr>
              <a:t>13</a:t>
            </a:r>
            <a:r>
              <a:rPr kumimoji="1" lang="ja-JP" altLang="en-US" sz="2400" b="1" dirty="0">
                <a:latin typeface="HGP創英角ｺﾞｼｯｸUB" panose="020B0900000000000000" pitchFamily="50" charset="-128"/>
                <a:ea typeface="HGP創英角ｺﾞｼｯｸUB" panose="020B0900000000000000" pitchFamily="50" charset="-128"/>
              </a:rPr>
              <a:t>：</a:t>
            </a:r>
            <a:r>
              <a:rPr kumimoji="1" lang="en-US" altLang="ja-JP" sz="2400" b="1" dirty="0">
                <a:latin typeface="HGP創英角ｺﾞｼｯｸUB" panose="020B0900000000000000" pitchFamily="50" charset="-128"/>
                <a:ea typeface="HGP創英角ｺﾞｼｯｸUB" panose="020B0900000000000000" pitchFamily="50" charset="-128"/>
              </a:rPr>
              <a:t>00</a:t>
            </a:r>
            <a:r>
              <a:rPr kumimoji="1" lang="ja-JP" altLang="en-US" sz="2400" b="1" dirty="0">
                <a:latin typeface="HGP創英角ｺﾞｼｯｸUB" panose="020B0900000000000000" pitchFamily="50" charset="-128"/>
                <a:ea typeface="HGP創英角ｺﾞｼｯｸUB" panose="020B0900000000000000" pitchFamily="50" charset="-128"/>
              </a:rPr>
              <a:t>～</a:t>
            </a:r>
            <a:r>
              <a:rPr kumimoji="1" lang="en-US" altLang="ja-JP" sz="2400" b="1" dirty="0">
                <a:latin typeface="HGP創英角ｺﾞｼｯｸUB" panose="020B0900000000000000" pitchFamily="50" charset="-128"/>
                <a:ea typeface="HGP創英角ｺﾞｼｯｸUB" panose="020B0900000000000000" pitchFamily="50" charset="-128"/>
              </a:rPr>
              <a:t>15</a:t>
            </a:r>
            <a:r>
              <a:rPr kumimoji="1" lang="ja-JP" altLang="en-US" sz="2400" b="1" dirty="0">
                <a:latin typeface="HGP創英角ｺﾞｼｯｸUB" panose="020B0900000000000000" pitchFamily="50" charset="-128"/>
                <a:ea typeface="HGP創英角ｺﾞｼｯｸUB" panose="020B0900000000000000" pitchFamily="50" charset="-128"/>
              </a:rPr>
              <a:t>：</a:t>
            </a:r>
            <a:r>
              <a:rPr kumimoji="1" lang="en-US" altLang="ja-JP" sz="2400" b="1" dirty="0">
                <a:latin typeface="HGP創英角ｺﾞｼｯｸUB" panose="020B0900000000000000" pitchFamily="50" charset="-128"/>
                <a:ea typeface="HGP創英角ｺﾞｼｯｸUB" panose="020B0900000000000000" pitchFamily="50" charset="-128"/>
              </a:rPr>
              <a:t>00</a:t>
            </a: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pic>
        <p:nvPicPr>
          <p:cNvPr id="10" name="図 9">
            <a:extLst>
              <a:ext uri="{FF2B5EF4-FFF2-40B4-BE49-F238E27FC236}">
                <a16:creationId xmlns:a16="http://schemas.microsoft.com/office/drawing/2014/main" id="{2849067A-44A4-5510-666D-1CEE86519A25}"/>
              </a:ext>
            </a:extLst>
          </p:cNvPr>
          <p:cNvPicPr>
            <a:picLocks noChangeAspect="1"/>
          </p:cNvPicPr>
          <p:nvPr/>
        </p:nvPicPr>
        <p:blipFill>
          <a:blip r:embed="rId13"/>
          <a:stretch>
            <a:fillRect/>
          </a:stretch>
        </p:blipFill>
        <p:spPr>
          <a:xfrm>
            <a:off x="4436580" y="2947540"/>
            <a:ext cx="1920406" cy="1146147"/>
          </a:xfrm>
          <a:prstGeom prst="rect">
            <a:avLst/>
          </a:prstGeom>
        </p:spPr>
      </p:pic>
      <p:sp>
        <p:nvSpPr>
          <p:cNvPr id="11" name="テキスト ボックス 10">
            <a:extLst>
              <a:ext uri="{FF2B5EF4-FFF2-40B4-BE49-F238E27FC236}">
                <a16:creationId xmlns:a16="http://schemas.microsoft.com/office/drawing/2014/main" id="{3498E258-3D64-A969-5365-F13D640C63F9}"/>
              </a:ext>
            </a:extLst>
          </p:cNvPr>
          <p:cNvSpPr txBox="1"/>
          <p:nvPr/>
        </p:nvSpPr>
        <p:spPr>
          <a:xfrm>
            <a:off x="953811" y="2861855"/>
            <a:ext cx="1023037" cy="369332"/>
          </a:xfrm>
          <a:prstGeom prst="rect">
            <a:avLst/>
          </a:prstGeom>
          <a:noFill/>
        </p:spPr>
        <p:txBody>
          <a:bodyPr wrap="none" rtlCol="0">
            <a:spAutoFit/>
          </a:bodyPr>
          <a:lstStyle/>
          <a:p>
            <a:r>
              <a:rPr kumimoji="1" lang="ja-JP" altLang="en-US" sz="1800" dirty="0">
                <a:latin typeface="HGP創英角ｺﾞｼｯｸUB" panose="020B0900000000000000" pitchFamily="50" charset="-128"/>
                <a:ea typeface="HGP創英角ｺﾞｼｯｸUB" panose="020B0900000000000000" pitchFamily="50" charset="-128"/>
              </a:rPr>
              <a:t>令和</a:t>
            </a:r>
            <a:r>
              <a:rPr kumimoji="1" lang="en-US" altLang="ja-JP" sz="1800" dirty="0">
                <a:latin typeface="HGP創英角ｺﾞｼｯｸUB" panose="020B0900000000000000" pitchFamily="50" charset="-128"/>
                <a:ea typeface="HGP創英角ｺﾞｼｯｸUB" panose="020B0900000000000000" pitchFamily="50" charset="-128"/>
              </a:rPr>
              <a:t>5</a:t>
            </a:r>
            <a:r>
              <a:rPr kumimoji="1" lang="ja-JP" altLang="en-US" sz="1800" dirty="0">
                <a:latin typeface="HGP創英角ｺﾞｼｯｸUB" panose="020B0900000000000000" pitchFamily="50" charset="-128"/>
                <a:ea typeface="HGP創英角ｺﾞｼｯｸUB" panose="020B0900000000000000" pitchFamily="50" charset="-128"/>
              </a:rPr>
              <a:t>年</a:t>
            </a:r>
          </a:p>
        </p:txBody>
      </p:sp>
      <p:sp>
        <p:nvSpPr>
          <p:cNvPr id="12" name="テキスト ボックス 11">
            <a:extLst>
              <a:ext uri="{FF2B5EF4-FFF2-40B4-BE49-F238E27FC236}">
                <a16:creationId xmlns:a16="http://schemas.microsoft.com/office/drawing/2014/main" id="{9B5CC840-2111-7448-AEAA-04C1D1899112}"/>
              </a:ext>
            </a:extLst>
          </p:cNvPr>
          <p:cNvSpPr txBox="1"/>
          <p:nvPr/>
        </p:nvSpPr>
        <p:spPr>
          <a:xfrm>
            <a:off x="4153816" y="4280138"/>
            <a:ext cx="2557110" cy="430887"/>
          </a:xfrm>
          <a:prstGeom prst="rect">
            <a:avLst/>
          </a:prstGeom>
          <a:noFill/>
        </p:spPr>
        <p:txBody>
          <a:bodyPr wrap="none" rtlCol="0">
            <a:spAutoFit/>
          </a:bodyPr>
          <a:lstStyle/>
          <a:p>
            <a:pPr algn="ctr" defTabSz="457200"/>
            <a:r>
              <a:rPr lang="ja-JP" altLang="en-US" sz="1100" dirty="0">
                <a:solidFill>
                  <a:prstClr val="black"/>
                </a:solidFill>
                <a:latin typeface="BIZ UDPゴシック" panose="020B0400000000000000" pitchFamily="50" charset="-128"/>
                <a:ea typeface="BIZ UDPゴシック" panose="020B0400000000000000" pitchFamily="50" charset="-128"/>
              </a:rPr>
              <a:t>講師：渡辺幸太郎 氏</a:t>
            </a:r>
            <a:endParaRPr lang="en-US" altLang="ja-JP" sz="1100" dirty="0">
              <a:solidFill>
                <a:prstClr val="black"/>
              </a:solidFill>
              <a:latin typeface="BIZ UDPゴシック" panose="020B0400000000000000" pitchFamily="50" charset="-128"/>
              <a:ea typeface="BIZ UDPゴシック" panose="020B0400000000000000" pitchFamily="50" charset="-128"/>
            </a:endParaRPr>
          </a:p>
          <a:p>
            <a:pPr algn="ctr" defTabSz="457200"/>
            <a:r>
              <a:rPr lang="ja-JP" altLang="en-US" sz="1100" dirty="0">
                <a:solidFill>
                  <a:prstClr val="black"/>
                </a:solidFill>
                <a:latin typeface="BIZ UDPゴシック" panose="020B0400000000000000" pitchFamily="50" charset="-128"/>
                <a:ea typeface="BIZ UDPゴシック" panose="020B0400000000000000" pitchFamily="50" charset="-128"/>
              </a:rPr>
              <a:t>（いわてグルージャ盛岡 </a:t>
            </a:r>
            <a:r>
              <a:rPr lang="en-US" altLang="ja-JP" sz="1100" dirty="0">
                <a:solidFill>
                  <a:prstClr val="black"/>
                </a:solidFill>
                <a:latin typeface="BIZ UDPゴシック" panose="020B0400000000000000" pitchFamily="50" charset="-128"/>
                <a:ea typeface="BIZ UDPゴシック" panose="020B0400000000000000" pitchFamily="50" charset="-128"/>
              </a:rPr>
              <a:t>/ </a:t>
            </a:r>
            <a:r>
              <a:rPr lang="ja-JP" altLang="en-US" sz="1100" dirty="0">
                <a:solidFill>
                  <a:prstClr val="black"/>
                </a:solidFill>
                <a:latin typeface="BIZ UDPゴシック" panose="020B0400000000000000" pitchFamily="50" charset="-128"/>
                <a:ea typeface="BIZ UDPゴシック" panose="020B0400000000000000" pitchFamily="50" charset="-128"/>
              </a:rPr>
              <a:t>理学療法士）</a:t>
            </a:r>
          </a:p>
        </p:txBody>
      </p:sp>
      <p:sp>
        <p:nvSpPr>
          <p:cNvPr id="14" name="テキスト ボックス 13">
            <a:extLst>
              <a:ext uri="{FF2B5EF4-FFF2-40B4-BE49-F238E27FC236}">
                <a16:creationId xmlns:a16="http://schemas.microsoft.com/office/drawing/2014/main" id="{1AF2DC1D-678F-6E0A-D557-50E19CA7833C}"/>
              </a:ext>
            </a:extLst>
          </p:cNvPr>
          <p:cNvSpPr txBox="1"/>
          <p:nvPr/>
        </p:nvSpPr>
        <p:spPr>
          <a:xfrm>
            <a:off x="1766677" y="5453107"/>
            <a:ext cx="4638260" cy="261610"/>
          </a:xfrm>
          <a:prstGeom prst="rect">
            <a:avLst/>
          </a:prstGeom>
          <a:noFill/>
        </p:spPr>
        <p:txBody>
          <a:bodyPr wrap="square">
            <a:spAutoFit/>
          </a:bodyPr>
          <a:lstStyle/>
          <a:p>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1,000</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円／（保険料の</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300</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円を含みます）</a:t>
            </a:r>
            <a:endParaRPr lang="ja-JP" altLang="en-US" sz="11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903F756C-F238-D4D6-7A16-D9D8584197B1}"/>
              </a:ext>
            </a:extLst>
          </p:cNvPr>
          <p:cNvSpPr txBox="1"/>
          <p:nvPr/>
        </p:nvSpPr>
        <p:spPr>
          <a:xfrm>
            <a:off x="1130023" y="6012400"/>
            <a:ext cx="4664764" cy="261610"/>
          </a:xfrm>
          <a:prstGeom prst="rect">
            <a:avLst/>
          </a:prstGeom>
          <a:noFill/>
        </p:spPr>
        <p:txBody>
          <a:bodyPr wrap="square">
            <a:spAutoFit/>
          </a:bodyPr>
          <a:lstStyle/>
          <a:p>
            <a:r>
              <a:rPr kumimoji="1" lang="en-US"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持 ち 物</a:t>
            </a:r>
            <a:r>
              <a:rPr kumimoji="1" lang="en-US"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lang="ja-JP" altLang="en-US" dirty="0"/>
          </a:p>
        </p:txBody>
      </p:sp>
      <p:pic>
        <p:nvPicPr>
          <p:cNvPr id="34" name="図 33">
            <a:extLst>
              <a:ext uri="{FF2B5EF4-FFF2-40B4-BE49-F238E27FC236}">
                <a16:creationId xmlns:a16="http://schemas.microsoft.com/office/drawing/2014/main" id="{EA29C1E3-74D6-EF02-B808-D4BEE7B388FF}"/>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1398730">
            <a:off x="6069457" y="6201018"/>
            <a:ext cx="454515" cy="1260790"/>
          </a:xfrm>
          <a:prstGeom prst="rect">
            <a:avLst/>
          </a:prstGeom>
        </p:spPr>
      </p:pic>
      <p:sp>
        <p:nvSpPr>
          <p:cNvPr id="37" name="TextBox 17">
            <a:extLst>
              <a:ext uri="{FF2B5EF4-FFF2-40B4-BE49-F238E27FC236}">
                <a16:creationId xmlns:a16="http://schemas.microsoft.com/office/drawing/2014/main" id="{C76D3710-67FA-ACFC-16C0-D4497D1819A2}"/>
              </a:ext>
            </a:extLst>
          </p:cNvPr>
          <p:cNvSpPr txBox="1"/>
          <p:nvPr/>
        </p:nvSpPr>
        <p:spPr>
          <a:xfrm>
            <a:off x="2783492" y="7990865"/>
            <a:ext cx="3193237" cy="365036"/>
          </a:xfrm>
          <a:prstGeom prst="rect">
            <a:avLst/>
          </a:prstGeom>
          <a:noFill/>
        </p:spPr>
        <p:txBody>
          <a:bodyPr wrap="square" rtlCol="0">
            <a:spAutoFit/>
          </a:bodyPr>
          <a:lstStyle/>
          <a:p>
            <a:r>
              <a:rPr lang="ja-JP" altLang="en-US" sz="1772" dirty="0">
                <a:solidFill>
                  <a:schemeClr val="bg1"/>
                </a:solidFill>
                <a:latin typeface="HGPSoeiKakugothicUB" pitchFamily="34" charset="-128"/>
                <a:ea typeface="HGPSoeiKakugothicUB" pitchFamily="34" charset="-128"/>
              </a:rPr>
              <a:t>令和５年５月</a:t>
            </a:r>
            <a:r>
              <a:rPr lang="en-US" altLang="ja-JP" sz="1772" dirty="0">
                <a:solidFill>
                  <a:schemeClr val="bg1"/>
                </a:solidFill>
                <a:latin typeface="HGPSoeiKakugothicUB" pitchFamily="34" charset="-128"/>
                <a:ea typeface="HGPSoeiKakugothicUB" pitchFamily="34" charset="-128"/>
              </a:rPr>
              <a:t>12</a:t>
            </a:r>
            <a:r>
              <a:rPr lang="ja-JP" altLang="en-US" sz="1772" dirty="0">
                <a:solidFill>
                  <a:schemeClr val="bg1"/>
                </a:solidFill>
                <a:latin typeface="HGPSoeiKakugothicUB" pitchFamily="34" charset="-128"/>
                <a:ea typeface="HGPSoeiKakugothicUB" pitchFamily="34" charset="-128"/>
              </a:rPr>
              <a:t>日　</a:t>
            </a:r>
            <a:r>
              <a:rPr lang="en-US" altLang="ja-JP" sz="1772" dirty="0">
                <a:solidFill>
                  <a:schemeClr val="bg1"/>
                </a:solidFill>
                <a:latin typeface="HGPSoeiKakugothicUB" pitchFamily="34" charset="-128"/>
                <a:ea typeface="HGPSoeiKakugothicUB" pitchFamily="34" charset="-128"/>
              </a:rPr>
              <a:t>(</a:t>
            </a:r>
            <a:r>
              <a:rPr lang="ja-JP" altLang="en-US" sz="1772">
                <a:solidFill>
                  <a:schemeClr val="bg1"/>
                </a:solidFill>
                <a:latin typeface="HGPSoeiKakugothicUB" pitchFamily="34" charset="-128"/>
                <a:ea typeface="HGPSoeiKakugothicUB" pitchFamily="34" charset="-128"/>
              </a:rPr>
              <a:t>金</a:t>
            </a:r>
            <a:r>
              <a:rPr lang="en-US" altLang="ja-JP" sz="1772">
                <a:solidFill>
                  <a:schemeClr val="bg1"/>
                </a:solidFill>
                <a:latin typeface="HGPSoeiKakugothicUB" pitchFamily="34" charset="-128"/>
                <a:ea typeface="HGPSoeiKakugothicUB" pitchFamily="34" charset="-128"/>
              </a:rPr>
              <a:t>)</a:t>
            </a:r>
            <a:endParaRPr lang="zh-CN" altLang="en-US" sz="1772" dirty="0">
              <a:solidFill>
                <a:schemeClr val="bg1"/>
              </a:solidFill>
              <a:latin typeface="HGPSoeiKakugothicUB" pitchFamily="34" charset="-128"/>
              <a:ea typeface="HGPSoeiKakugothicUB" pitchFamily="34" charset="-128"/>
            </a:endParaRPr>
          </a:p>
        </p:txBody>
      </p:sp>
      <p:sp>
        <p:nvSpPr>
          <p:cNvPr id="39" name="テキスト ボックス 38">
            <a:extLst>
              <a:ext uri="{FF2B5EF4-FFF2-40B4-BE49-F238E27FC236}">
                <a16:creationId xmlns:a16="http://schemas.microsoft.com/office/drawing/2014/main" id="{9A6ED0DE-32D9-A5A6-4888-A6A96B53452F}"/>
              </a:ext>
            </a:extLst>
          </p:cNvPr>
          <p:cNvSpPr txBox="1"/>
          <p:nvPr/>
        </p:nvSpPr>
        <p:spPr>
          <a:xfrm>
            <a:off x="2466975" y="8938787"/>
            <a:ext cx="4292004" cy="1183273"/>
          </a:xfrm>
          <a:prstGeom prst="rect">
            <a:avLst/>
          </a:prstGeom>
          <a:noFill/>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岩手大学地域社会教育推進室</a:t>
            </a:r>
            <a:endParaRPr kumimoji="1"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電話：</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019-621-6492</a:t>
            </a: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E-mail</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hlinkClick r:id="rId15"/>
              </a:rPr>
              <a:t>pedagogy@iwate-u.ac.jp</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URL</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https://www.ccrd.iwate-u.ac.jp/community/</a:t>
            </a:r>
          </a:p>
        </p:txBody>
      </p:sp>
      <p:sp>
        <p:nvSpPr>
          <p:cNvPr id="6" name="テキスト ボックス 5">
            <a:extLst>
              <a:ext uri="{FF2B5EF4-FFF2-40B4-BE49-F238E27FC236}">
                <a16:creationId xmlns:a16="http://schemas.microsoft.com/office/drawing/2014/main" id="{8C1D88D9-3F65-36F1-DF4C-9FB7449B9A86}"/>
              </a:ext>
            </a:extLst>
          </p:cNvPr>
          <p:cNvSpPr txBox="1"/>
          <p:nvPr/>
        </p:nvSpPr>
        <p:spPr>
          <a:xfrm>
            <a:off x="2783492" y="8409943"/>
            <a:ext cx="4638260" cy="261610"/>
          </a:xfrm>
          <a:prstGeom prst="rect">
            <a:avLst/>
          </a:prstGeom>
          <a:noFill/>
        </p:spPr>
        <p:txBody>
          <a:bodyPr wrap="square">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受付期間内であっても定員になり次第締め切ります</a:t>
            </a:r>
          </a:p>
        </p:txBody>
      </p:sp>
      <p:pic>
        <p:nvPicPr>
          <p:cNvPr id="13" name="図 12" descr="QR コード&#10;&#10;自動的に生成された説明">
            <a:extLst>
              <a:ext uri="{FF2B5EF4-FFF2-40B4-BE49-F238E27FC236}">
                <a16:creationId xmlns:a16="http://schemas.microsoft.com/office/drawing/2014/main" id="{533627BB-1AEB-2A7C-780A-4594B8EAC9EC}"/>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571935" y="9181176"/>
            <a:ext cx="621035" cy="621035"/>
          </a:xfrm>
          <a:prstGeom prst="rect">
            <a:avLst/>
          </a:prstGeom>
        </p:spPr>
      </p:pic>
      <p:sp>
        <p:nvSpPr>
          <p:cNvPr id="15" name="テキスト ボックス 14">
            <a:extLst>
              <a:ext uri="{FF2B5EF4-FFF2-40B4-BE49-F238E27FC236}">
                <a16:creationId xmlns:a16="http://schemas.microsoft.com/office/drawing/2014/main" id="{6D40AE93-85D9-FE83-3689-227AD5E37FDB}"/>
              </a:ext>
            </a:extLst>
          </p:cNvPr>
          <p:cNvSpPr txBox="1"/>
          <p:nvPr/>
        </p:nvSpPr>
        <p:spPr>
          <a:xfrm>
            <a:off x="713981" y="2132548"/>
            <a:ext cx="6246974" cy="646331"/>
          </a:xfrm>
          <a:prstGeom prst="rect">
            <a:avLst/>
          </a:prstGeom>
          <a:noFill/>
        </p:spPr>
        <p:txBody>
          <a:bodyPr wrap="square" rtlCol="0">
            <a:spAutoFit/>
          </a:bodyPr>
          <a:lstStyle/>
          <a:p>
            <a:r>
              <a:rPr lang="ja-JP" altLang="ja-JP" sz="1200" kern="100" spc="1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発育発達期の小学生を対象に、長く競技活動を続けることができることを目的として、</a:t>
            </a:r>
            <a:endParaRPr lang="en-US" altLang="ja-JP" sz="1200" kern="100" spc="1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ja-JP" sz="1200" kern="100" spc="1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セルフケアの技法を紹介します。怪我をしにくく、パフォーマンスを発揮しやすい運動</a:t>
            </a:r>
            <a:endParaRPr lang="en-US" altLang="ja-JP" sz="1200" kern="100" spc="1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ja-JP" sz="1200" kern="100" spc="1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能力を向上させる身体作りについて学びましょう。</a:t>
            </a:r>
            <a:endParaRPr lang="ja-JP"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77929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0000"/>
          </a:schemeClr>
        </a:solidFill>
        <a:effectLst/>
      </p:bgPr>
    </p:bg>
    <p:spTree>
      <p:nvGrpSpPr>
        <p:cNvPr id="1" name=""/>
        <p:cNvGrpSpPr/>
        <p:nvPr/>
      </p:nvGrpSpPr>
      <p:grpSpPr>
        <a:xfrm>
          <a:off x="0" y="0"/>
          <a:ext cx="0" cy="0"/>
          <a:chOff x="0" y="0"/>
          <a:chExt cx="0" cy="0"/>
        </a:xfrm>
      </p:grpSpPr>
      <p:sp>
        <p:nvSpPr>
          <p:cNvPr id="35" name="テキスト ボックス 34">
            <a:extLst>
              <a:ext uri="{FF2B5EF4-FFF2-40B4-BE49-F238E27FC236}">
                <a16:creationId xmlns:a16="http://schemas.microsoft.com/office/drawing/2014/main" id="{CF62F5F2-74D0-41D5-9940-E1176FD74272}"/>
              </a:ext>
            </a:extLst>
          </p:cNvPr>
          <p:cNvSpPr txBox="1"/>
          <p:nvPr/>
        </p:nvSpPr>
        <p:spPr>
          <a:xfrm>
            <a:off x="213796" y="4028623"/>
            <a:ext cx="7347981" cy="363497"/>
          </a:xfrm>
          <a:prstGeom prst="rect">
            <a:avLst/>
          </a:prstGeom>
          <a:solidFill>
            <a:srgbClr val="00B050"/>
          </a:solidFill>
        </p:spPr>
        <p:txBody>
          <a:bodyPr wrap="square" rtlCol="0">
            <a:spAutoFit/>
          </a:bodyPr>
          <a:lstStyle/>
          <a:p>
            <a:r>
              <a:rPr lang="ja-JP" altLang="en-US" sz="1762" dirty="0">
                <a:solidFill>
                  <a:schemeClr val="bg1"/>
                </a:solidFill>
                <a:latin typeface="HGP創英角ｺﾞｼｯｸUB" panose="020B0900000000000000" pitchFamily="50" charset="-128"/>
                <a:ea typeface="HGP創英角ｺﾞｼｯｸUB" panose="020B0900000000000000" pitchFamily="50" charset="-128"/>
              </a:rPr>
              <a:t>会場案内</a:t>
            </a:r>
          </a:p>
        </p:txBody>
      </p:sp>
      <p:sp>
        <p:nvSpPr>
          <p:cNvPr id="44" name="AutoShape 10" descr="ソース画像を表示">
            <a:extLst>
              <a:ext uri="{FF2B5EF4-FFF2-40B4-BE49-F238E27FC236}">
                <a16:creationId xmlns:a16="http://schemas.microsoft.com/office/drawing/2014/main" id="{E79B6896-AEA2-4998-88A3-A5F9CF2CE663}"/>
              </a:ext>
            </a:extLst>
          </p:cNvPr>
          <p:cNvSpPr>
            <a:spLocks noChangeAspect="1" noChangeArrowheads="1"/>
          </p:cNvSpPr>
          <p:nvPr/>
        </p:nvSpPr>
        <p:spPr bwMode="auto">
          <a:xfrm>
            <a:off x="3719976" y="5286045"/>
            <a:ext cx="335622" cy="33562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687" tIns="50343" rIns="100687" bIns="50343" numCol="1" anchor="t" anchorCtr="0" compatLnSpc="1">
            <a:prstTxWarp prst="textNoShape">
              <a:avLst/>
            </a:prstTxWarp>
          </a:bodyPr>
          <a:lstStyle/>
          <a:p>
            <a:endParaRPr lang="ja-JP" altLang="en-US" sz="2209"/>
          </a:p>
        </p:txBody>
      </p:sp>
      <p:sp>
        <p:nvSpPr>
          <p:cNvPr id="24" name="四角形: 角を丸くする 23">
            <a:extLst>
              <a:ext uri="{FF2B5EF4-FFF2-40B4-BE49-F238E27FC236}">
                <a16:creationId xmlns:a16="http://schemas.microsoft.com/office/drawing/2014/main" id="{B9B3BA71-F55D-56C2-16DA-B07F476F1F4B}"/>
              </a:ext>
            </a:extLst>
          </p:cNvPr>
          <p:cNvSpPr/>
          <p:nvPr/>
        </p:nvSpPr>
        <p:spPr>
          <a:xfrm>
            <a:off x="4244470" y="4637197"/>
            <a:ext cx="2954655" cy="1910609"/>
          </a:xfrm>
          <a:prstGeom prst="roundRect">
            <a:avLst>
              <a:gd name="adj" fmla="val 9190"/>
            </a:avLst>
          </a:prstGeom>
          <a:solidFill>
            <a:srgbClr val="FFC000">
              <a:lumMod val="20000"/>
              <a:lumOff val="80000"/>
            </a:srgbClr>
          </a:solidFill>
          <a:ln w="12700" cap="flat" cmpd="sng" algn="ctr">
            <a:solidFill>
              <a:srgbClr val="4472C4">
                <a:shade val="50000"/>
              </a:srgbClr>
            </a:solidFill>
            <a:prstDash val="sysDot"/>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テキスト ボックス 24">
            <a:extLst>
              <a:ext uri="{FF2B5EF4-FFF2-40B4-BE49-F238E27FC236}">
                <a16:creationId xmlns:a16="http://schemas.microsoft.com/office/drawing/2014/main" id="{F1EE3497-1139-D814-CA2F-93922BEE7126}"/>
              </a:ext>
            </a:extLst>
          </p:cNvPr>
          <p:cNvSpPr txBox="1"/>
          <p:nvPr/>
        </p:nvSpPr>
        <p:spPr>
          <a:xfrm>
            <a:off x="4265858" y="4791548"/>
            <a:ext cx="2954655" cy="1635448"/>
          </a:xfrm>
          <a:prstGeom prst="rect">
            <a:avLst/>
          </a:prstGeom>
          <a:noFill/>
          <a:ln>
            <a:noFill/>
          </a:ln>
        </p:spPr>
        <p:txBody>
          <a:bodyPr wrap="none" rtlCol="0">
            <a:spAutoFit/>
          </a:bodyPr>
          <a:lstStyle/>
          <a:p>
            <a:pPr defTabSz="457200"/>
            <a:r>
              <a:rPr lang="ja-JP" altLang="en-US" sz="1200" b="1" dirty="0">
                <a:solidFill>
                  <a:prstClr val="black"/>
                </a:solidFill>
                <a:latin typeface="BIZ UDPゴシック" panose="020B0400000000000000" pitchFamily="50" charset="-128"/>
                <a:ea typeface="BIZ UDPゴシック" panose="020B0400000000000000" pitchFamily="50" charset="-128"/>
              </a:rPr>
              <a:t>＜学内駐車場について＞</a:t>
            </a: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ct val="150000"/>
              </a:lnSpc>
            </a:pPr>
            <a:r>
              <a:rPr lang="ja-JP" altLang="en-US" sz="1200" dirty="0">
                <a:latin typeface="BIZ UDPゴシック" panose="020B0400000000000000" pitchFamily="50" charset="-128"/>
                <a:ea typeface="BIZ UDPゴシック" panose="020B0400000000000000" pitchFamily="50" charset="-128"/>
              </a:rPr>
              <a:t>学内駐車場は台数に限りがございます。</a:t>
            </a:r>
            <a:endParaRPr lang="en-US" altLang="ja-JP" sz="1200" dirty="0">
              <a:latin typeface="BIZ UDPゴシック" panose="020B0400000000000000" pitchFamily="50" charset="-128"/>
              <a:ea typeface="BIZ UDPゴシック" panose="020B0400000000000000" pitchFamily="50" charset="-128"/>
            </a:endParaRPr>
          </a:p>
          <a:p>
            <a:pPr>
              <a:lnSpc>
                <a:spcPct val="150000"/>
              </a:lnSpc>
            </a:pPr>
            <a:r>
              <a:rPr lang="ja-JP" altLang="en-US" sz="1200" dirty="0">
                <a:latin typeface="BIZ UDPゴシック" panose="020B0400000000000000" pitchFamily="50" charset="-128"/>
                <a:ea typeface="BIZ UDPゴシック" panose="020B0400000000000000" pitchFamily="50" charset="-128"/>
              </a:rPr>
              <a:t>できる限り公共交通機関での</a:t>
            </a:r>
            <a:endParaRPr lang="en-US" altLang="ja-JP" sz="1200" dirty="0">
              <a:latin typeface="BIZ UDPゴシック" panose="020B0400000000000000" pitchFamily="50" charset="-128"/>
              <a:ea typeface="BIZ UDPゴシック" panose="020B0400000000000000" pitchFamily="50" charset="-128"/>
            </a:endParaRPr>
          </a:p>
          <a:p>
            <a:pPr>
              <a:lnSpc>
                <a:spcPct val="150000"/>
              </a:lnSpc>
            </a:pPr>
            <a:r>
              <a:rPr lang="ja-JP" altLang="en-US" sz="1200" dirty="0">
                <a:latin typeface="BIZ UDPゴシック" panose="020B0400000000000000" pitchFamily="50" charset="-128"/>
                <a:ea typeface="BIZ UDPゴシック" panose="020B0400000000000000" pitchFamily="50" charset="-128"/>
              </a:rPr>
              <a:t>ご来場をお願いいたします。</a:t>
            </a:r>
            <a:endParaRPr lang="en-US" altLang="ja-JP" sz="1200" dirty="0">
              <a:latin typeface="BIZ UDPゴシック" panose="020B0400000000000000" pitchFamily="50" charset="-128"/>
              <a:ea typeface="BIZ UDPゴシック" panose="020B0400000000000000" pitchFamily="50" charset="-128"/>
            </a:endParaRPr>
          </a:p>
          <a:p>
            <a:pPr>
              <a:lnSpc>
                <a:spcPct val="150000"/>
              </a:lnSpc>
            </a:pPr>
            <a:r>
              <a:rPr lang="ja-JP" altLang="en-US" sz="1200" dirty="0">
                <a:latin typeface="BIZ UDPゴシック" panose="020B0400000000000000" pitchFamily="50" charset="-128"/>
                <a:ea typeface="BIZ UDPゴシック" panose="020B0400000000000000" pitchFamily="50" charset="-128"/>
              </a:rPr>
              <a:t>お停めいただく駐車場は</a:t>
            </a:r>
            <a:endParaRPr lang="en-US" altLang="ja-JP" sz="1200" dirty="0">
              <a:latin typeface="BIZ UDPゴシック" panose="020B0400000000000000" pitchFamily="50" charset="-128"/>
              <a:ea typeface="BIZ UDPゴシック" panose="020B0400000000000000" pitchFamily="50" charset="-128"/>
            </a:endParaRPr>
          </a:p>
          <a:p>
            <a:pPr>
              <a:lnSpc>
                <a:spcPct val="150000"/>
              </a:lnSpc>
            </a:pPr>
            <a:r>
              <a:rPr lang="ja-JP" altLang="en-US" sz="1200" dirty="0">
                <a:latin typeface="BIZ UDPゴシック" panose="020B0400000000000000" pitchFamily="50" charset="-128"/>
                <a:ea typeface="BIZ UDPゴシック" panose="020B0400000000000000" pitchFamily="50" charset="-128"/>
              </a:rPr>
              <a:t>正門守衛所にご確認ください。</a:t>
            </a:r>
          </a:p>
        </p:txBody>
      </p:sp>
      <p:sp>
        <p:nvSpPr>
          <p:cNvPr id="26" name="テキスト ボックス 25">
            <a:extLst>
              <a:ext uri="{FF2B5EF4-FFF2-40B4-BE49-F238E27FC236}">
                <a16:creationId xmlns:a16="http://schemas.microsoft.com/office/drawing/2014/main" id="{212F23E6-A151-71DB-175E-5676CF86827B}"/>
              </a:ext>
            </a:extLst>
          </p:cNvPr>
          <p:cNvSpPr txBox="1"/>
          <p:nvPr/>
        </p:nvSpPr>
        <p:spPr>
          <a:xfrm>
            <a:off x="294957" y="7711602"/>
            <a:ext cx="7347981" cy="363497"/>
          </a:xfrm>
          <a:prstGeom prst="rect">
            <a:avLst/>
          </a:prstGeom>
          <a:solidFill>
            <a:srgbClr val="00B050"/>
          </a:solidFill>
        </p:spPr>
        <p:txBody>
          <a:bodyPr wrap="square" rtlCol="0">
            <a:spAutoFit/>
          </a:bodyPr>
          <a:lstStyle/>
          <a:p>
            <a:r>
              <a:rPr lang="ja-JP" altLang="en-US" sz="1762" dirty="0">
                <a:solidFill>
                  <a:schemeClr val="bg1"/>
                </a:solidFill>
                <a:latin typeface="HGP創英角ｺﾞｼｯｸUB" panose="020B0900000000000000" pitchFamily="50" charset="-128"/>
                <a:ea typeface="HGP創英角ｺﾞｼｯｸUB" panose="020B0900000000000000" pitchFamily="50" charset="-128"/>
              </a:rPr>
              <a:t>開催中止などのお知らせ</a:t>
            </a:r>
          </a:p>
        </p:txBody>
      </p:sp>
      <p:sp>
        <p:nvSpPr>
          <p:cNvPr id="34" name="テキスト ボックス 33">
            <a:extLst>
              <a:ext uri="{FF2B5EF4-FFF2-40B4-BE49-F238E27FC236}">
                <a16:creationId xmlns:a16="http://schemas.microsoft.com/office/drawing/2014/main" id="{215A2551-1B77-9554-5D20-60B44E74A953}"/>
              </a:ext>
            </a:extLst>
          </p:cNvPr>
          <p:cNvSpPr txBox="1"/>
          <p:nvPr/>
        </p:nvSpPr>
        <p:spPr>
          <a:xfrm>
            <a:off x="343338" y="7969496"/>
            <a:ext cx="6639905" cy="1015663"/>
          </a:xfrm>
          <a:prstGeom prst="rect">
            <a:avLst/>
          </a:prstGeom>
          <a:noFill/>
        </p:spPr>
        <p:txBody>
          <a:bodyPr wrap="square" rtlCol="0">
            <a:spAutoFit/>
          </a:bodyPr>
          <a:lstStyle/>
          <a:p>
            <a:pPr defTabSz="457200"/>
            <a:endParaRPr lang="en-US" altLang="ja-JP" sz="1200" dirty="0">
              <a:solidFill>
                <a:prstClr val="black"/>
              </a:solidFill>
              <a:ea typeface="游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BIZ UDPゴシック" panose="020B0400000000000000" pitchFamily="50" charset="-128"/>
                <a:ea typeface="BIZ UDPゴシック" panose="020B0400000000000000" pitchFamily="50" charset="-128"/>
              </a:rPr>
              <a:t>・岩手大学内でインフルエンザや新型コロナウイルス等が感染拡大した場合には、急遽中止いたします。その際には</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参加者にメールでお知らせするほか、地域社会教育推進室のホームページおよび</a:t>
            </a:r>
            <a:r>
              <a:rPr kumimoji="1" lang="en-US" altLang="ja-JP" sz="1200" b="0" i="0" u="none" strike="noStrike" kern="1200" cap="none" spc="0"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rPr>
              <a:t>facebook</a:t>
            </a: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に掲載いたします。ご来場前に必ずご確認のうえご参加ください。</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defTabSz="457200"/>
            <a:endParaRPr lang="en-US" altLang="ja-JP" sz="1200" dirty="0">
              <a:solidFill>
                <a:prstClr val="black"/>
              </a:solidFill>
              <a:ea typeface="游ゴシック" panose="020B0400000000000000" pitchFamily="50" charset="-128"/>
            </a:endParaRPr>
          </a:p>
        </p:txBody>
      </p:sp>
      <p:pic>
        <p:nvPicPr>
          <p:cNvPr id="46" name="図 45">
            <a:extLst>
              <a:ext uri="{FF2B5EF4-FFF2-40B4-BE49-F238E27FC236}">
                <a16:creationId xmlns:a16="http://schemas.microsoft.com/office/drawing/2014/main" id="{95632FDD-4B95-C522-15CE-A686B30AAA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8041" y="9740610"/>
            <a:ext cx="954693" cy="954693"/>
          </a:xfrm>
          <a:prstGeom prst="rect">
            <a:avLst/>
          </a:prstGeom>
        </p:spPr>
      </p:pic>
      <p:pic>
        <p:nvPicPr>
          <p:cNvPr id="47" name="図 46">
            <a:extLst>
              <a:ext uri="{FF2B5EF4-FFF2-40B4-BE49-F238E27FC236}">
                <a16:creationId xmlns:a16="http://schemas.microsoft.com/office/drawing/2014/main" id="{59ED07E4-C93D-07BB-A184-FF3DE78C2B59}"/>
              </a:ext>
            </a:extLst>
          </p:cNvPr>
          <p:cNvPicPr>
            <a:picLocks noChangeAspect="1"/>
          </p:cNvPicPr>
          <p:nvPr/>
        </p:nvPicPr>
        <p:blipFill>
          <a:blip r:embed="rId3" cstate="print">
            <a:extLst>
              <a:ext uri="{BEBA8EAE-BF5A-486C-A8C5-ECC9F3942E4B}">
                <a14:imgProps xmlns:a14="http://schemas.microsoft.com/office/drawing/2010/main">
                  <a14:imgLayer r:embed="rId4">
                    <a14:imgEffect>
                      <a14:sharpenSoften amount="25000"/>
                    </a14:imgEffect>
                    <a14:imgEffect>
                      <a14:colorTemperature colorTemp="7200"/>
                    </a14:imgEffect>
                    <a14:imgEffect>
                      <a14:saturation sat="40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89063" y="9708669"/>
            <a:ext cx="1461163" cy="995342"/>
          </a:xfrm>
          <a:prstGeom prst="rect">
            <a:avLst/>
          </a:prstGeom>
        </p:spPr>
      </p:pic>
      <p:pic>
        <p:nvPicPr>
          <p:cNvPr id="48" name="Picture 2" descr="写真の説明はありません。">
            <a:extLst>
              <a:ext uri="{FF2B5EF4-FFF2-40B4-BE49-F238E27FC236}">
                <a16:creationId xmlns:a16="http://schemas.microsoft.com/office/drawing/2014/main" id="{24E75640-BF49-5D7E-F80A-23D7D79B659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85205" y="9773551"/>
            <a:ext cx="1072971" cy="954000"/>
          </a:xfrm>
          <a:prstGeom prst="rect">
            <a:avLst/>
          </a:prstGeom>
          <a:noFill/>
          <a:ln>
            <a:solidFill>
              <a:schemeClr val="accent6"/>
            </a:solidFill>
          </a:ln>
          <a:extLst>
            <a:ext uri="{909E8E84-426E-40DD-AFC4-6F175D3DCCD1}">
              <a14:hiddenFill xmlns:a14="http://schemas.microsoft.com/office/drawing/2010/main">
                <a:solidFill>
                  <a:srgbClr val="FFFFFF"/>
                </a:solidFill>
              </a14:hiddenFill>
            </a:ext>
          </a:extLst>
        </p:spPr>
      </p:pic>
      <p:pic>
        <p:nvPicPr>
          <p:cNvPr id="49" name="図 48">
            <a:extLst>
              <a:ext uri="{FF2B5EF4-FFF2-40B4-BE49-F238E27FC236}">
                <a16:creationId xmlns:a16="http://schemas.microsoft.com/office/drawing/2014/main" id="{A4F53704-2520-E455-AC74-8CD85FCF42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5349" y="9799283"/>
            <a:ext cx="954000" cy="954000"/>
          </a:xfrm>
          <a:prstGeom prst="rect">
            <a:avLst/>
          </a:prstGeom>
        </p:spPr>
      </p:pic>
      <p:sp>
        <p:nvSpPr>
          <p:cNvPr id="52" name="テキスト ボックス 51">
            <a:extLst>
              <a:ext uri="{FF2B5EF4-FFF2-40B4-BE49-F238E27FC236}">
                <a16:creationId xmlns:a16="http://schemas.microsoft.com/office/drawing/2014/main" id="{08F2C4B7-289D-7D4C-A21F-1366526E16B2}"/>
              </a:ext>
            </a:extLst>
          </p:cNvPr>
          <p:cNvSpPr txBox="1"/>
          <p:nvPr/>
        </p:nvSpPr>
        <p:spPr>
          <a:xfrm>
            <a:off x="294957" y="9359705"/>
            <a:ext cx="3439436" cy="307777"/>
          </a:xfrm>
          <a:prstGeom prst="rect">
            <a:avLst/>
          </a:prstGeom>
          <a:noFill/>
        </p:spPr>
        <p:txBody>
          <a:bodyPr wrap="square">
            <a:spAutoFit/>
          </a:bodyPr>
          <a:lstStyle/>
          <a:p>
            <a:pPr defTabSz="457200"/>
            <a:r>
              <a:rPr kumimoji="0" lang="ja-JP" altLang="en-US" sz="1400" dirty="0">
                <a:solidFill>
                  <a:prstClr val="black"/>
                </a:solidFill>
                <a:ea typeface="游ゴシック" panose="020B0400000000000000" pitchFamily="50" charset="-128"/>
              </a:rPr>
              <a:t>https://www.ccrd.iwate-u.ac.jp/community/</a:t>
            </a:r>
          </a:p>
        </p:txBody>
      </p:sp>
      <p:sp>
        <p:nvSpPr>
          <p:cNvPr id="53" name="テキスト ボックス 52">
            <a:extLst>
              <a:ext uri="{FF2B5EF4-FFF2-40B4-BE49-F238E27FC236}">
                <a16:creationId xmlns:a16="http://schemas.microsoft.com/office/drawing/2014/main" id="{26E86881-103F-C660-394A-E5246E595D3A}"/>
              </a:ext>
            </a:extLst>
          </p:cNvPr>
          <p:cNvSpPr txBox="1"/>
          <p:nvPr/>
        </p:nvSpPr>
        <p:spPr>
          <a:xfrm>
            <a:off x="326713" y="9014749"/>
            <a:ext cx="3542232" cy="276999"/>
          </a:xfrm>
          <a:prstGeom prst="rect">
            <a:avLst/>
          </a:prstGeom>
          <a:noFill/>
        </p:spPr>
        <p:txBody>
          <a:bodyPr wrap="square">
            <a:spAutoFit/>
          </a:bodyPr>
          <a:lstStyle/>
          <a:p>
            <a:pPr defTabSz="457200"/>
            <a:r>
              <a:rPr lang="ja-JP" altLang="en-US" sz="1200" b="1" dirty="0">
                <a:solidFill>
                  <a:prstClr val="black"/>
                </a:solidFill>
                <a:ea typeface="游ゴシック" panose="020B0400000000000000" pitchFamily="50" charset="-128"/>
              </a:rPr>
              <a:t>岩手大学地域社会教育推進室ホームページ</a:t>
            </a:r>
            <a:endParaRPr kumimoji="0" lang="ja-JP" altLang="en-US" sz="1200" b="1" dirty="0">
              <a:solidFill>
                <a:prstClr val="black"/>
              </a:solidFill>
              <a:ea typeface="游ゴシック" panose="020B0400000000000000" pitchFamily="50" charset="-128"/>
            </a:endParaRPr>
          </a:p>
        </p:txBody>
      </p:sp>
      <p:pic>
        <p:nvPicPr>
          <p:cNvPr id="54" name="図 53">
            <a:extLst>
              <a:ext uri="{FF2B5EF4-FFF2-40B4-BE49-F238E27FC236}">
                <a16:creationId xmlns:a16="http://schemas.microsoft.com/office/drawing/2014/main" id="{42448416-85F6-50F1-A91F-052C2A677835}"/>
              </a:ext>
            </a:extLst>
          </p:cNvPr>
          <p:cNvPicPr>
            <a:picLocks noChangeAspect="1"/>
          </p:cNvPicPr>
          <p:nvPr/>
        </p:nvPicPr>
        <p:blipFill>
          <a:blip r:embed="rId7"/>
          <a:stretch>
            <a:fillRect/>
          </a:stretch>
        </p:blipFill>
        <p:spPr>
          <a:xfrm>
            <a:off x="182735" y="9032822"/>
            <a:ext cx="240851" cy="240851"/>
          </a:xfrm>
          <a:prstGeom prst="rect">
            <a:avLst/>
          </a:prstGeom>
        </p:spPr>
      </p:pic>
      <p:sp>
        <p:nvSpPr>
          <p:cNvPr id="56" name="テキスト ボックス 55">
            <a:extLst>
              <a:ext uri="{FF2B5EF4-FFF2-40B4-BE49-F238E27FC236}">
                <a16:creationId xmlns:a16="http://schemas.microsoft.com/office/drawing/2014/main" id="{5001E77C-73E9-5698-0B14-496D28093FAA}"/>
              </a:ext>
            </a:extLst>
          </p:cNvPr>
          <p:cNvSpPr txBox="1"/>
          <p:nvPr/>
        </p:nvSpPr>
        <p:spPr>
          <a:xfrm>
            <a:off x="4224621" y="8982011"/>
            <a:ext cx="3448228" cy="461665"/>
          </a:xfrm>
          <a:prstGeom prst="rect">
            <a:avLst/>
          </a:prstGeom>
          <a:noFill/>
        </p:spPr>
        <p:txBody>
          <a:bodyPr wrap="square">
            <a:spAutoFit/>
          </a:bodyPr>
          <a:lstStyle/>
          <a:p>
            <a:pPr defTabSz="457200"/>
            <a:r>
              <a:rPr lang="ja-JP" altLang="en-US" sz="1200" b="1" dirty="0">
                <a:solidFill>
                  <a:prstClr val="black"/>
                </a:solidFill>
                <a:latin typeface="游ゴシック" panose="020B0400000000000000" pitchFamily="50" charset="-128"/>
                <a:ea typeface="游ゴシック" panose="020B0400000000000000" pitchFamily="50" charset="-128"/>
              </a:rPr>
              <a:t>　</a:t>
            </a:r>
            <a:r>
              <a:rPr kumimoji="0" lang="ja-JP" altLang="en-US" sz="1200" b="1" dirty="0">
                <a:solidFill>
                  <a:srgbClr val="050505"/>
                </a:solidFill>
                <a:latin typeface="Segoe UI Historic" panose="020B0502040204020203" pitchFamily="34" charset="0"/>
                <a:ea typeface="游ゴシック" panose="020B0400000000000000" pitchFamily="50" charset="-128"/>
              </a:rPr>
              <a:t>岩手大学研究支援・産学連携センター　</a:t>
            </a:r>
            <a:endParaRPr kumimoji="0" lang="en-US" altLang="ja-JP" sz="1200" b="1" dirty="0">
              <a:solidFill>
                <a:srgbClr val="050505"/>
              </a:solidFill>
              <a:latin typeface="Segoe UI Historic" panose="020B0502040204020203" pitchFamily="34" charset="0"/>
              <a:ea typeface="游ゴシック" panose="020B0400000000000000" pitchFamily="50" charset="-128"/>
            </a:endParaRPr>
          </a:p>
          <a:p>
            <a:pPr defTabSz="457200"/>
            <a:r>
              <a:rPr kumimoji="0" lang="en-US" altLang="ja-JP" sz="1200" b="1" dirty="0">
                <a:solidFill>
                  <a:srgbClr val="050505"/>
                </a:solidFill>
                <a:latin typeface="Segoe UI Historic" panose="020B0502040204020203" pitchFamily="34" charset="0"/>
                <a:ea typeface="游ゴシック" panose="020B0400000000000000" pitchFamily="50" charset="-128"/>
              </a:rPr>
              <a:t>    </a:t>
            </a:r>
            <a:r>
              <a:rPr kumimoji="0" lang="ja-JP" altLang="en-US" sz="1200" b="1" dirty="0">
                <a:solidFill>
                  <a:srgbClr val="050505"/>
                </a:solidFill>
                <a:latin typeface="Segoe UI Historic" panose="020B0502040204020203" pitchFamily="34" charset="0"/>
                <a:ea typeface="游ゴシック" panose="020B0400000000000000" pitchFamily="50" charset="-128"/>
              </a:rPr>
              <a:t>地域社会教育推進室 </a:t>
            </a:r>
            <a:r>
              <a:rPr lang="en-US" altLang="ja-JP" sz="1200" b="1" dirty="0" err="1">
                <a:solidFill>
                  <a:prstClr val="black"/>
                </a:solidFill>
                <a:latin typeface="游ゴシック" panose="020B0400000000000000" pitchFamily="50" charset="-128"/>
                <a:ea typeface="游ゴシック" panose="020B0400000000000000" pitchFamily="50" charset="-128"/>
              </a:rPr>
              <a:t>facebook</a:t>
            </a:r>
            <a:endParaRPr lang="en-US" altLang="ja-JP" sz="1200" b="1" dirty="0">
              <a:solidFill>
                <a:prstClr val="black"/>
              </a:solidFill>
              <a:latin typeface="游ゴシック" panose="020B0400000000000000" pitchFamily="50" charset="-128"/>
              <a:ea typeface="游ゴシック" panose="020B0400000000000000" pitchFamily="50" charset="-128"/>
            </a:endParaRPr>
          </a:p>
        </p:txBody>
      </p:sp>
      <p:sp>
        <p:nvSpPr>
          <p:cNvPr id="57" name="テキスト ボックス 56">
            <a:extLst>
              <a:ext uri="{FF2B5EF4-FFF2-40B4-BE49-F238E27FC236}">
                <a16:creationId xmlns:a16="http://schemas.microsoft.com/office/drawing/2014/main" id="{671AA215-1DA5-43B6-FA24-EFD4EC1357B0}"/>
              </a:ext>
            </a:extLst>
          </p:cNvPr>
          <p:cNvSpPr txBox="1"/>
          <p:nvPr/>
        </p:nvSpPr>
        <p:spPr>
          <a:xfrm>
            <a:off x="4133266" y="9443676"/>
            <a:ext cx="3482410" cy="307777"/>
          </a:xfrm>
          <a:prstGeom prst="rect">
            <a:avLst/>
          </a:prstGeom>
          <a:noFill/>
        </p:spPr>
        <p:txBody>
          <a:bodyPr wrap="square">
            <a:spAutoFit/>
          </a:bodyPr>
          <a:lstStyle/>
          <a:p>
            <a:pPr defTabSz="457200"/>
            <a:r>
              <a:rPr kumimoji="0" lang="ja-JP" altLang="en-US" sz="1400" dirty="0">
                <a:solidFill>
                  <a:prstClr val="black"/>
                </a:solidFill>
                <a:ea typeface="游ゴシック" panose="020B0400000000000000" pitchFamily="50" charset="-128"/>
              </a:rPr>
              <a:t>https://www.facebook.com/cereco/</a:t>
            </a:r>
          </a:p>
        </p:txBody>
      </p:sp>
      <p:pic>
        <p:nvPicPr>
          <p:cNvPr id="58" name="Picture 8" descr="ソース画像を表示">
            <a:extLst>
              <a:ext uri="{FF2B5EF4-FFF2-40B4-BE49-F238E27FC236}">
                <a16:creationId xmlns:a16="http://schemas.microsoft.com/office/drawing/2014/main" id="{5F09B23D-3F58-3D07-A72C-CC080FF29A6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60869" y="9082105"/>
            <a:ext cx="288000" cy="288000"/>
          </a:xfrm>
          <a:prstGeom prst="rect">
            <a:avLst/>
          </a:prstGeom>
          <a:noFill/>
          <a:extLst>
            <a:ext uri="{909E8E84-426E-40DD-AFC4-6F175D3DCCD1}">
              <a14:hiddenFill xmlns:a14="http://schemas.microsoft.com/office/drawing/2010/main">
                <a:solidFill>
                  <a:srgbClr val="FFFFFF"/>
                </a:solidFill>
              </a14:hiddenFill>
            </a:ext>
          </a:extLst>
        </p:spPr>
      </p:pic>
      <p:sp>
        <p:nvSpPr>
          <p:cNvPr id="59" name="テキスト ボックス 58">
            <a:extLst>
              <a:ext uri="{FF2B5EF4-FFF2-40B4-BE49-F238E27FC236}">
                <a16:creationId xmlns:a16="http://schemas.microsoft.com/office/drawing/2014/main" id="{11E3C0B8-444D-2EE3-D41E-EB21A9C3CAF3}"/>
              </a:ext>
            </a:extLst>
          </p:cNvPr>
          <p:cNvSpPr txBox="1"/>
          <p:nvPr/>
        </p:nvSpPr>
        <p:spPr>
          <a:xfrm>
            <a:off x="182735" y="146325"/>
            <a:ext cx="7347981" cy="363497"/>
          </a:xfrm>
          <a:prstGeom prst="rect">
            <a:avLst/>
          </a:prstGeom>
          <a:solidFill>
            <a:srgbClr val="00B050"/>
          </a:solidFill>
        </p:spPr>
        <p:txBody>
          <a:bodyPr wrap="square" rtlCol="0">
            <a:spAutoFit/>
          </a:bodyPr>
          <a:lstStyle/>
          <a:p>
            <a:r>
              <a:rPr lang="ja-JP" altLang="en-US" sz="1762" dirty="0">
                <a:solidFill>
                  <a:schemeClr val="bg1"/>
                </a:solidFill>
                <a:latin typeface="HGP創英角ｺﾞｼｯｸUB" panose="020B0900000000000000" pitchFamily="50" charset="-128"/>
                <a:ea typeface="HGP創英角ｺﾞｼｯｸUB" panose="020B0900000000000000" pitchFamily="50" charset="-128"/>
              </a:rPr>
              <a:t>申込み方法</a:t>
            </a:r>
          </a:p>
        </p:txBody>
      </p:sp>
      <p:sp>
        <p:nvSpPr>
          <p:cNvPr id="61" name="テキスト ボックス 60">
            <a:extLst>
              <a:ext uri="{FF2B5EF4-FFF2-40B4-BE49-F238E27FC236}">
                <a16:creationId xmlns:a16="http://schemas.microsoft.com/office/drawing/2014/main" id="{D24F5D97-C4C2-7901-149C-496DD18EC64F}"/>
              </a:ext>
            </a:extLst>
          </p:cNvPr>
          <p:cNvSpPr txBox="1"/>
          <p:nvPr/>
        </p:nvSpPr>
        <p:spPr>
          <a:xfrm>
            <a:off x="213796" y="709897"/>
            <a:ext cx="7274552" cy="3046988"/>
          </a:xfrm>
          <a:prstGeom prst="rect">
            <a:avLst/>
          </a:prstGeom>
          <a:noFill/>
        </p:spPr>
        <p:txBody>
          <a:bodyPr wrap="square">
            <a:spAutoFit/>
          </a:bodyPr>
          <a:lstStyle/>
          <a:p>
            <a:r>
              <a:rPr lang="en-US" altLang="ja-JP" sz="1600" b="1" dirty="0">
                <a:solidFill>
                  <a:srgbClr val="FF6699"/>
                </a:solidFill>
                <a:ea typeface="ＤＦＧ平成ゴシック体W9" pitchFamily="50" charset="-128"/>
              </a:rPr>
              <a:t>【</a:t>
            </a:r>
            <a:r>
              <a:rPr lang="ja-JP" altLang="en-US" sz="1600" b="1" dirty="0">
                <a:solidFill>
                  <a:srgbClr val="FF6699"/>
                </a:solidFill>
                <a:ea typeface="ＤＦＧ平成ゴシック体W9" pitchFamily="50" charset="-128"/>
              </a:rPr>
              <a:t>申込フォーム</a:t>
            </a:r>
            <a:r>
              <a:rPr lang="en-US" altLang="ja-JP" sz="1600" b="1" dirty="0">
                <a:solidFill>
                  <a:srgbClr val="FF6699"/>
                </a:solidFill>
                <a:ea typeface="ＤＦＧ平成ゴシック体W9" pitchFamily="50" charset="-128"/>
              </a:rPr>
              <a:t>】</a:t>
            </a:r>
            <a:r>
              <a:rPr kumimoji="1" lang="ja-JP" altLang="en-US" sz="1600" b="1" i="0" u="none" strike="noStrike" kern="1200" cap="none" spc="0" normalizeH="0" baseline="0" noProof="0" dirty="0">
                <a:ln>
                  <a:noFill/>
                </a:ln>
                <a:solidFill>
                  <a:srgbClr val="FF6699"/>
                </a:solidFill>
                <a:effectLst/>
                <a:uLnTx/>
                <a:uFillTx/>
                <a:latin typeface="Calibri"/>
                <a:ea typeface="ＤＦＧ平成ゴシック体W9" pitchFamily="50" charset="-128"/>
                <a:cs typeface="+mn-cs"/>
              </a:rPr>
              <a:t>岩手大学地域社会教育推進室</a:t>
            </a:r>
            <a:r>
              <a:rPr kumimoji="1" lang="en-US" altLang="ja-JP" sz="1600" b="1" i="0" u="none" strike="noStrike" kern="1200" cap="none" spc="0" normalizeH="0" baseline="0" noProof="0" dirty="0">
                <a:ln>
                  <a:noFill/>
                </a:ln>
                <a:solidFill>
                  <a:srgbClr val="FF6699"/>
                </a:solidFill>
                <a:effectLst/>
                <a:uLnTx/>
                <a:uFillTx/>
                <a:latin typeface="Calibri"/>
                <a:ea typeface="ＤＦＧ平成ゴシック体W9" pitchFamily="50" charset="-128"/>
                <a:cs typeface="+mn-cs"/>
              </a:rPr>
              <a:t>HP</a:t>
            </a:r>
            <a:endParaRPr lang="en-US" altLang="ja-JP" sz="1600" b="1" dirty="0">
              <a:solidFill>
                <a:srgbClr val="FF6699"/>
              </a:solidFill>
              <a:ea typeface="ＤＦＧ平成ゴシック体W9" pitchFamily="50" charset="-128"/>
            </a:endParaRPr>
          </a:p>
          <a:p>
            <a:endParaRPr lang="en-US" altLang="ja-JP" sz="1600" b="1" dirty="0">
              <a:solidFill>
                <a:srgbClr val="FF6699"/>
              </a:solidFill>
              <a:ea typeface="ＤＦＧ平成ゴシック体W9" pitchFamily="50" charset="-128"/>
            </a:endParaRPr>
          </a:p>
          <a:p>
            <a:r>
              <a:rPr lang="en-US" altLang="ja-JP" sz="1600" b="1" dirty="0">
                <a:solidFill>
                  <a:srgbClr val="FF6699"/>
                </a:solidFill>
                <a:ea typeface="ＤＦＧ平成ゴシック体W9" pitchFamily="50" charset="-128"/>
              </a:rPr>
              <a:t>【</a:t>
            </a:r>
            <a:r>
              <a:rPr lang="ja-JP" altLang="en-US" sz="1600" b="1" dirty="0">
                <a:solidFill>
                  <a:srgbClr val="FF6699"/>
                </a:solidFill>
                <a:ea typeface="ＤＦＧ平成ゴシック体W9" pitchFamily="50" charset="-128"/>
              </a:rPr>
              <a:t>メールの場合</a:t>
            </a:r>
            <a:r>
              <a:rPr lang="en-US" altLang="ja-JP" sz="1600" b="1" dirty="0">
                <a:solidFill>
                  <a:srgbClr val="FF6699"/>
                </a:solidFill>
                <a:ea typeface="ＤＦＧ平成ゴシック体W9" pitchFamily="50" charset="-128"/>
              </a:rPr>
              <a:t>】 E-mail</a:t>
            </a:r>
            <a:r>
              <a:rPr lang="ja-JP" altLang="en-US" sz="1600" b="1" dirty="0">
                <a:solidFill>
                  <a:srgbClr val="FF6699"/>
                </a:solidFill>
                <a:ea typeface="ＤＦＧ平成ゴシック体W9" pitchFamily="50" charset="-128"/>
              </a:rPr>
              <a:t>：</a:t>
            </a:r>
            <a:r>
              <a:rPr lang="en-US" altLang="ja-JP" sz="1600" b="1" dirty="0">
                <a:solidFill>
                  <a:srgbClr val="FF6699"/>
                </a:solidFill>
                <a:ea typeface="ＤＦＧ平成ゴシック体W9" pitchFamily="50" charset="-128"/>
              </a:rPr>
              <a:t>pedagogy@iwate-u.ac.jp</a:t>
            </a:r>
          </a:p>
          <a:p>
            <a:r>
              <a:rPr lang="ja-JP" altLang="en-US" sz="1600" b="1" dirty="0">
                <a:solidFill>
                  <a:srgbClr val="FF6699"/>
                </a:solidFill>
                <a:ea typeface="ＤＦＧ平成ゴシック体W9" pitchFamily="50" charset="-128"/>
              </a:rPr>
              <a:t>　　　　　　　　上記アドレスに メールにてお申込み下さい。</a:t>
            </a:r>
          </a:p>
          <a:p>
            <a:r>
              <a:rPr lang="ja-JP" altLang="en-US" sz="1600" b="1" dirty="0">
                <a:solidFill>
                  <a:srgbClr val="FF6699"/>
                </a:solidFill>
                <a:ea typeface="ＤＦＧ平成ゴシック体W9" pitchFamily="50" charset="-128"/>
              </a:rPr>
              <a:t>　　　　　　　　件名に“「</a:t>
            </a:r>
            <a:r>
              <a:rPr lang="en-US" altLang="ja-JP" sz="1600" b="1" dirty="0">
                <a:solidFill>
                  <a:srgbClr val="FF6699"/>
                </a:solidFill>
                <a:ea typeface="ＤＦＧ平成ゴシック体W9" pitchFamily="50" charset="-128"/>
              </a:rPr>
              <a:t>5</a:t>
            </a:r>
            <a:r>
              <a:rPr lang="ja-JP" altLang="en-US" sz="1600" b="1" dirty="0">
                <a:solidFill>
                  <a:srgbClr val="FF6699"/>
                </a:solidFill>
                <a:ea typeface="ＤＦＧ平成ゴシック体W9" pitchFamily="50" charset="-128"/>
              </a:rPr>
              <a:t>月運動能力向上教室」申込み”とご入力のうえ、</a:t>
            </a:r>
          </a:p>
          <a:p>
            <a:r>
              <a:rPr lang="ja-JP" altLang="en-US" sz="1600" b="1" dirty="0">
                <a:solidFill>
                  <a:srgbClr val="FF6699"/>
                </a:solidFill>
                <a:ea typeface="ＤＦＧ平成ゴシック体W9" pitchFamily="50" charset="-128"/>
              </a:rPr>
              <a:t>　　　　　　　　下記の必要事項をお知らせください。</a:t>
            </a:r>
          </a:p>
          <a:p>
            <a:r>
              <a:rPr lang="ja-JP" altLang="en-US" sz="1600" b="1" dirty="0">
                <a:solidFill>
                  <a:srgbClr val="FF6699"/>
                </a:solidFill>
                <a:ea typeface="ＤＦＧ平成ゴシック体W9" pitchFamily="50" charset="-128"/>
              </a:rPr>
              <a:t>　　　　　　　　＜必要事項＞</a:t>
            </a:r>
          </a:p>
          <a:p>
            <a:r>
              <a:rPr lang="ja-JP" altLang="en-US" sz="1600" b="1" dirty="0">
                <a:solidFill>
                  <a:srgbClr val="FF6699"/>
                </a:solidFill>
                <a:ea typeface="ＤＦＧ平成ゴシック体W9" pitchFamily="50" charset="-128"/>
              </a:rPr>
              <a:t>　　　　　　　　１．参加者氏名　２．ふりがな　３．性別　４．生年月日　</a:t>
            </a:r>
            <a:endParaRPr lang="en-US" altLang="ja-JP" sz="1600" b="1" dirty="0">
              <a:solidFill>
                <a:srgbClr val="FF6699"/>
              </a:solidFill>
              <a:ea typeface="ＤＦＧ平成ゴシック体W9" pitchFamily="50" charset="-128"/>
            </a:endParaRPr>
          </a:p>
          <a:p>
            <a:r>
              <a:rPr lang="ja-JP" altLang="en-US" sz="1600" b="1" dirty="0">
                <a:solidFill>
                  <a:srgbClr val="FF6699"/>
                </a:solidFill>
                <a:ea typeface="ＤＦＧ平成ゴシック体W9" pitchFamily="50" charset="-128"/>
              </a:rPr>
              <a:t>　　　　　　　　５．学校名　６．住所　７．保護者氏名　</a:t>
            </a:r>
            <a:endParaRPr lang="en-US" altLang="ja-JP" sz="1600" b="1" dirty="0">
              <a:solidFill>
                <a:srgbClr val="FF6699"/>
              </a:solidFill>
              <a:ea typeface="ＤＦＧ平成ゴシック体W9" pitchFamily="50" charset="-128"/>
            </a:endParaRPr>
          </a:p>
          <a:p>
            <a:r>
              <a:rPr lang="ja-JP" altLang="en-US" sz="1600" b="1" dirty="0">
                <a:solidFill>
                  <a:srgbClr val="FF6699"/>
                </a:solidFill>
                <a:ea typeface="ＤＦＧ平成ゴシック体W9" pitchFamily="50" charset="-128"/>
              </a:rPr>
              <a:t>　　　　　　　　８．緊急時用電話番号　９．メールアドレス</a:t>
            </a:r>
          </a:p>
          <a:p>
            <a:r>
              <a:rPr lang="en-US" altLang="ja-JP" sz="1600" b="1" dirty="0">
                <a:solidFill>
                  <a:srgbClr val="FF6699"/>
                </a:solidFill>
                <a:ea typeface="ＤＦＧ平成ゴシック体W9" pitchFamily="50" charset="-128"/>
              </a:rPr>
              <a:t>【</a:t>
            </a:r>
            <a:r>
              <a:rPr lang="ja-JP" altLang="en-US" sz="1600" b="1" dirty="0">
                <a:solidFill>
                  <a:srgbClr val="FF6699"/>
                </a:solidFill>
                <a:ea typeface="ＤＦＧ平成ゴシック体W9" pitchFamily="50" charset="-128"/>
              </a:rPr>
              <a:t>募集締め切日</a:t>
            </a:r>
            <a:r>
              <a:rPr lang="en-US" altLang="ja-JP" sz="1600" b="1" dirty="0">
                <a:solidFill>
                  <a:srgbClr val="FF6699"/>
                </a:solidFill>
                <a:ea typeface="ＤＦＧ平成ゴシック体W9" pitchFamily="50" charset="-128"/>
              </a:rPr>
              <a:t>】</a:t>
            </a:r>
            <a:r>
              <a:rPr lang="ja-JP" altLang="en-US" sz="1600" b="1" dirty="0">
                <a:solidFill>
                  <a:srgbClr val="FF6699"/>
                </a:solidFill>
                <a:ea typeface="ＤＦＧ平成ゴシック体W9" pitchFamily="50" charset="-128"/>
              </a:rPr>
              <a:t>　　</a:t>
            </a:r>
            <a:r>
              <a:rPr lang="en-US" altLang="ja-JP" sz="1600" b="1" dirty="0">
                <a:solidFill>
                  <a:srgbClr val="FF6699"/>
                </a:solidFill>
                <a:ea typeface="ＤＦＧ平成ゴシック体W9" pitchFamily="50" charset="-128"/>
              </a:rPr>
              <a:t> 5</a:t>
            </a:r>
            <a:r>
              <a:rPr lang="ja-JP" altLang="en-US" sz="1600" b="1" dirty="0">
                <a:solidFill>
                  <a:srgbClr val="FF6699"/>
                </a:solidFill>
                <a:ea typeface="ＤＦＧ平成ゴシック体W9" pitchFamily="50" charset="-128"/>
              </a:rPr>
              <a:t>月</a:t>
            </a:r>
            <a:r>
              <a:rPr lang="en-US" altLang="ja-JP" sz="1600" b="1" dirty="0">
                <a:solidFill>
                  <a:srgbClr val="FF6699"/>
                </a:solidFill>
                <a:ea typeface="ＤＦＧ平成ゴシック体W9" pitchFamily="50" charset="-128"/>
              </a:rPr>
              <a:t>12</a:t>
            </a:r>
            <a:r>
              <a:rPr lang="ja-JP" altLang="en-US" sz="1600" b="1" dirty="0">
                <a:solidFill>
                  <a:srgbClr val="FF6699"/>
                </a:solidFill>
                <a:ea typeface="ＤＦＧ平成ゴシック体W9" pitchFamily="50" charset="-128"/>
              </a:rPr>
              <a:t>日（金）</a:t>
            </a:r>
            <a:endParaRPr lang="en-US" altLang="ja-JP" sz="1600" b="1" dirty="0">
              <a:solidFill>
                <a:srgbClr val="FF6699"/>
              </a:solidFill>
              <a:ea typeface="ＤＦＧ平成ゴシック体W9" pitchFamily="50" charset="-128"/>
            </a:endParaRPr>
          </a:p>
          <a:p>
            <a:r>
              <a:rPr lang="ja-JP" altLang="en-US" sz="1600" b="1" dirty="0">
                <a:solidFill>
                  <a:srgbClr val="FF6699"/>
                </a:solidFill>
                <a:ea typeface="ＤＦＧ平成ゴシック体W9" pitchFamily="50" charset="-128"/>
              </a:rPr>
              <a:t>　　　　　　　　</a:t>
            </a:r>
            <a:r>
              <a:rPr lang="en-US" altLang="ja-JP" sz="1600" b="1" dirty="0">
                <a:solidFill>
                  <a:srgbClr val="FF6699"/>
                </a:solidFill>
                <a:ea typeface="ＤＦＧ平成ゴシック体W9" pitchFamily="50" charset="-128"/>
              </a:rPr>
              <a:t>※</a:t>
            </a:r>
            <a:r>
              <a:rPr lang="ja-JP" altLang="en-US" sz="1600" b="1" dirty="0">
                <a:solidFill>
                  <a:srgbClr val="FF6699"/>
                </a:solidFill>
                <a:ea typeface="ＤＦＧ平成ゴシック体W9" pitchFamily="50" charset="-128"/>
              </a:rPr>
              <a:t>受付期間内であっても定員になり次第締め切ります</a:t>
            </a:r>
          </a:p>
        </p:txBody>
      </p:sp>
      <p:pic>
        <p:nvPicPr>
          <p:cNvPr id="63" name="図 62">
            <a:extLst>
              <a:ext uri="{FF2B5EF4-FFF2-40B4-BE49-F238E27FC236}">
                <a16:creationId xmlns:a16="http://schemas.microsoft.com/office/drawing/2014/main" id="{AA13C60E-161E-61DC-C495-60C7269B440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031841" y="754001"/>
            <a:ext cx="816529" cy="816529"/>
          </a:xfrm>
          <a:prstGeom prst="rect">
            <a:avLst/>
          </a:prstGeom>
        </p:spPr>
      </p:pic>
      <p:pic>
        <p:nvPicPr>
          <p:cNvPr id="3" name="図 2">
            <a:extLst>
              <a:ext uri="{FF2B5EF4-FFF2-40B4-BE49-F238E27FC236}">
                <a16:creationId xmlns:a16="http://schemas.microsoft.com/office/drawing/2014/main" id="{F85C7C61-160D-3B60-FE20-493C55505634}"/>
              </a:ext>
            </a:extLst>
          </p:cNvPr>
          <p:cNvPicPr>
            <a:picLocks noChangeAspect="1"/>
          </p:cNvPicPr>
          <p:nvPr/>
        </p:nvPicPr>
        <p:blipFill rotWithShape="1">
          <a:blip r:embed="rId10"/>
          <a:srcRect l="28873" t="329" r="10056" b="9722"/>
          <a:stretch/>
        </p:blipFill>
        <p:spPr>
          <a:xfrm>
            <a:off x="383456" y="4568101"/>
            <a:ext cx="3471402" cy="2816428"/>
          </a:xfrm>
          <a:prstGeom prst="rect">
            <a:avLst/>
          </a:prstGeom>
        </p:spPr>
      </p:pic>
      <p:grpSp>
        <p:nvGrpSpPr>
          <p:cNvPr id="4" name="グループ化 3">
            <a:extLst>
              <a:ext uri="{FF2B5EF4-FFF2-40B4-BE49-F238E27FC236}">
                <a16:creationId xmlns:a16="http://schemas.microsoft.com/office/drawing/2014/main" id="{E48CAE00-7F70-EEAC-5919-5E8B43D85A18}"/>
              </a:ext>
            </a:extLst>
          </p:cNvPr>
          <p:cNvGrpSpPr/>
          <p:nvPr/>
        </p:nvGrpSpPr>
        <p:grpSpPr>
          <a:xfrm>
            <a:off x="1055148" y="4822107"/>
            <a:ext cx="2128018" cy="822770"/>
            <a:chOff x="-2166060" y="4724986"/>
            <a:chExt cx="2820594" cy="1090546"/>
          </a:xfrm>
        </p:grpSpPr>
        <p:sp>
          <p:nvSpPr>
            <p:cNvPr id="29" name="吹き出し: 下矢印 28">
              <a:extLst>
                <a:ext uri="{FF2B5EF4-FFF2-40B4-BE49-F238E27FC236}">
                  <a16:creationId xmlns:a16="http://schemas.microsoft.com/office/drawing/2014/main" id="{1B8226FF-EB3B-3081-ADCE-74020047BF46}"/>
                </a:ext>
              </a:extLst>
            </p:cNvPr>
            <p:cNvSpPr/>
            <p:nvPr/>
          </p:nvSpPr>
          <p:spPr>
            <a:xfrm>
              <a:off x="-1470867" y="4724986"/>
              <a:ext cx="1430208" cy="1090546"/>
            </a:xfrm>
            <a:prstGeom prst="downArrowCallout">
              <a:avLst/>
            </a:prstGeom>
            <a:solidFill>
              <a:schemeClr val="bg1"/>
            </a:solidFill>
            <a:ln>
              <a:solidFill>
                <a:schemeClr val="tx1"/>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32" name="テキスト ボックス 31">
              <a:extLst>
                <a:ext uri="{FF2B5EF4-FFF2-40B4-BE49-F238E27FC236}">
                  <a16:creationId xmlns:a16="http://schemas.microsoft.com/office/drawing/2014/main" id="{87A30877-2909-815A-40E2-A2C335118C1A}"/>
                </a:ext>
              </a:extLst>
            </p:cNvPr>
            <p:cNvSpPr txBox="1"/>
            <p:nvPr/>
          </p:nvSpPr>
          <p:spPr>
            <a:xfrm>
              <a:off x="-2166060" y="4830893"/>
              <a:ext cx="2820594" cy="489534"/>
            </a:xfrm>
            <a:prstGeom prst="rect">
              <a:avLst/>
            </a:prstGeom>
            <a:noFill/>
          </p:spPr>
          <p:txBody>
            <a:bodyPr wrap="square" rtlCol="0">
              <a:spAutoFit/>
            </a:bodyPr>
            <a:lstStyle/>
            <a:p>
              <a:pPr algn="ctr"/>
              <a:r>
                <a:rPr lang="ja-JP" altLang="en-US" sz="900" b="1" dirty="0">
                  <a:solidFill>
                    <a:srgbClr val="FF6699"/>
                  </a:solidFill>
                  <a:latin typeface="ＤＦＧ平成ゴシック体W9" pitchFamily="50" charset="-128"/>
                  <a:ea typeface="ＤＦＧ平成ゴシック体W9" pitchFamily="50" charset="-128"/>
                </a:rPr>
                <a:t>岩手大学第二体育館</a:t>
              </a:r>
              <a:endParaRPr lang="en-US" altLang="ja-JP" sz="900" b="1" dirty="0">
                <a:solidFill>
                  <a:srgbClr val="FF6699"/>
                </a:solidFill>
                <a:latin typeface="ＤＦＧ平成ゴシック体W9" pitchFamily="50" charset="-128"/>
                <a:ea typeface="ＤＦＧ平成ゴシック体W9" pitchFamily="50" charset="-128"/>
              </a:endParaRPr>
            </a:p>
            <a:p>
              <a:pPr algn="ctr"/>
              <a:r>
                <a:rPr kumimoji="1" lang="ja-JP" altLang="en-US" sz="900" b="1" dirty="0">
                  <a:solidFill>
                    <a:srgbClr val="FF6699"/>
                  </a:solidFill>
                  <a:latin typeface="ＤＦＧ平成ゴシック体W9" pitchFamily="50" charset="-128"/>
                  <a:ea typeface="ＤＦＧ平成ゴシック体W9" pitchFamily="50" charset="-128"/>
                </a:rPr>
                <a:t>トレーニングルーム</a:t>
              </a:r>
            </a:p>
          </p:txBody>
        </p:sp>
      </p:grpSp>
      <p:sp>
        <p:nvSpPr>
          <p:cNvPr id="30" name="四角形: 角を丸くする 29">
            <a:extLst>
              <a:ext uri="{FF2B5EF4-FFF2-40B4-BE49-F238E27FC236}">
                <a16:creationId xmlns:a16="http://schemas.microsoft.com/office/drawing/2014/main" id="{389E65F3-0FE6-EAF6-7B2A-3483BFE54A68}"/>
              </a:ext>
            </a:extLst>
          </p:cNvPr>
          <p:cNvSpPr/>
          <p:nvPr/>
        </p:nvSpPr>
        <p:spPr>
          <a:xfrm>
            <a:off x="3524333" y="7059375"/>
            <a:ext cx="492557" cy="289102"/>
          </a:xfrm>
          <a:prstGeom prst="roundRect">
            <a:avLst/>
          </a:prstGeom>
          <a:solidFill>
            <a:schemeClr val="bg1"/>
          </a:solidFill>
          <a:ln w="3175">
            <a:solidFill>
              <a:schemeClr val="tx1"/>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33" name="テキスト ボックス 32">
            <a:extLst>
              <a:ext uri="{FF2B5EF4-FFF2-40B4-BE49-F238E27FC236}">
                <a16:creationId xmlns:a16="http://schemas.microsoft.com/office/drawing/2014/main" id="{423A15EC-7DA4-9B85-7893-1C48BBD26691}"/>
              </a:ext>
            </a:extLst>
          </p:cNvPr>
          <p:cNvSpPr txBox="1"/>
          <p:nvPr/>
        </p:nvSpPr>
        <p:spPr>
          <a:xfrm>
            <a:off x="3432832" y="7077964"/>
            <a:ext cx="675561" cy="261610"/>
          </a:xfrm>
          <a:prstGeom prst="rect">
            <a:avLst/>
          </a:prstGeom>
          <a:noFill/>
        </p:spPr>
        <p:txBody>
          <a:bodyPr wrap="square" rtlCol="0">
            <a:spAutoFit/>
          </a:bodyPr>
          <a:lstStyle/>
          <a:p>
            <a:pPr algn="ctr"/>
            <a:r>
              <a:rPr lang="ja-JP" altLang="en-US" sz="1100" b="1" dirty="0">
                <a:solidFill>
                  <a:srgbClr val="FF3300"/>
                </a:solidFill>
                <a:latin typeface="+mj-ea"/>
                <a:ea typeface="+mj-ea"/>
              </a:rPr>
              <a:t>正門</a:t>
            </a:r>
            <a:endParaRPr lang="en-US" altLang="ja-JP" sz="1100" b="1" dirty="0">
              <a:solidFill>
                <a:srgbClr val="FF3300"/>
              </a:solidFill>
              <a:latin typeface="+mj-ea"/>
              <a:ea typeface="+mj-ea"/>
            </a:endParaRPr>
          </a:p>
        </p:txBody>
      </p:sp>
      <p:sp>
        <p:nvSpPr>
          <p:cNvPr id="5" name="テキスト ボックス 4">
            <a:extLst>
              <a:ext uri="{FF2B5EF4-FFF2-40B4-BE49-F238E27FC236}">
                <a16:creationId xmlns:a16="http://schemas.microsoft.com/office/drawing/2014/main" id="{2A6B2948-52F6-D8D8-2F4A-0268839326D4}"/>
              </a:ext>
            </a:extLst>
          </p:cNvPr>
          <p:cNvSpPr txBox="1"/>
          <p:nvPr/>
        </p:nvSpPr>
        <p:spPr>
          <a:xfrm>
            <a:off x="4423220" y="7092831"/>
            <a:ext cx="2011422" cy="360548"/>
          </a:xfrm>
          <a:prstGeom prst="rect">
            <a:avLst/>
          </a:prstGeom>
          <a:noFill/>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岩手大学　学内</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MAP</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7" name="図 6" descr="QR コード&#10;&#10;自動的に生成された説明">
            <a:extLst>
              <a:ext uri="{FF2B5EF4-FFF2-40B4-BE49-F238E27FC236}">
                <a16:creationId xmlns:a16="http://schemas.microsoft.com/office/drawing/2014/main" id="{FB1BEB27-169C-BCBA-68EE-FBD6876AD92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197347" y="6766298"/>
            <a:ext cx="706887" cy="706887"/>
          </a:xfrm>
          <a:prstGeom prst="rect">
            <a:avLst/>
          </a:prstGeom>
        </p:spPr>
      </p:pic>
    </p:spTree>
    <p:extLst>
      <p:ext uri="{BB962C8B-B14F-4D97-AF65-F5344CB8AC3E}">
        <p14:creationId xmlns:p14="http://schemas.microsoft.com/office/powerpoint/2010/main" val="3528285250"/>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513</Words>
  <Application>Microsoft Office PowerPoint</Application>
  <PresentationFormat>ユーザー設定</PresentationFormat>
  <Paragraphs>67</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BIZ UDPゴシック</vt:lpstr>
      <vt:lpstr>ＤＦＧ平成ゴシック体W9</vt:lpstr>
      <vt:lpstr>HGPSoeiKakugothicUB</vt:lpstr>
      <vt:lpstr>HGPSoeiKakugothicUB</vt:lpstr>
      <vt:lpstr>HG丸ｺﾞｼｯｸM-PRO</vt:lpstr>
      <vt:lpstr>ＭＳ Ｐゴシック</vt:lpstr>
      <vt:lpstr>宋体</vt:lpstr>
      <vt:lpstr>游ゴシック</vt:lpstr>
      <vt:lpstr>Arial</vt:lpstr>
      <vt:lpstr>Calibri</vt:lpstr>
      <vt:lpstr>Calibri Light</vt:lpstr>
      <vt:lpstr>Segoe UI Historic</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2016-07-29T12:48:25Z</dcterms:created>
  <dcterms:modified xsi:type="dcterms:W3CDTF">2023-05-10T23:59:06Z</dcterms:modified>
</cp:coreProperties>
</file>